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1pPr>
    <a:lvl2pPr marL="1843338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2pPr>
    <a:lvl3pPr marL="3686677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3pPr>
    <a:lvl4pPr marL="5530014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4pPr>
    <a:lvl5pPr marL="7373353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5pPr>
    <a:lvl6pPr marL="9216691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6pPr>
    <a:lvl7pPr marL="11060030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7pPr>
    <a:lvl8pPr marL="12903368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8pPr>
    <a:lvl9pPr marL="14746705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05">
          <p15:clr>
            <a:srgbClr val="A4A3A4"/>
          </p15:clr>
        </p15:guide>
        <p15:guide id="2" pos="15675">
          <p15:clr>
            <a:srgbClr val="A4A3A4"/>
          </p15:clr>
        </p15:guide>
        <p15:guide id="3" orient="horz" pos="3004">
          <p15:clr>
            <a:srgbClr val="A4A3A4"/>
          </p15:clr>
        </p15:guide>
        <p15:guide id="4" pos="134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74"/>
  </p:normalViewPr>
  <p:slideViewPr>
    <p:cSldViewPr snapToGrid="0" snapToObjects="1">
      <p:cViewPr>
        <p:scale>
          <a:sx n="25" d="100"/>
          <a:sy n="25" d="100"/>
        </p:scale>
        <p:origin x="-126" y="-192"/>
      </p:cViewPr>
      <p:guideLst>
        <p:guide orient="horz" pos="3505"/>
        <p:guide pos="15675"/>
        <p:guide orient="horz" pos="3004"/>
        <p:guide pos="134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0"/>
            <a:ext cx="43891200" cy="6369879"/>
            <a:chOff x="0" y="0"/>
            <a:chExt cx="51206400" cy="7431525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51206400" cy="7431525"/>
            </a:xfrm>
            <a:prstGeom prst="rect">
              <a:avLst/>
            </a:prstGeom>
            <a:solidFill>
              <a:srgbClr val="00274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5" name="Picture 4" descr="AugustaUniversity_S_REVERSED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1478" y="683836"/>
              <a:ext cx="6113939" cy="5910232"/>
            </a:xfrm>
            <a:prstGeom prst="rect">
              <a:avLst/>
            </a:prstGeom>
          </p:spPr>
        </p:pic>
      </p:grpSp>
      <p:sp>
        <p:nvSpPr>
          <p:cNvPr id="6" name="Title 3"/>
          <p:cNvSpPr>
            <a:spLocks/>
          </p:cNvSpPr>
          <p:nvPr userDrawn="1"/>
        </p:nvSpPr>
        <p:spPr bwMode="auto">
          <a:xfrm>
            <a:off x="8425544" y="2287513"/>
            <a:ext cx="34016293" cy="4082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60446" tIns="280220" rIns="560446" bIns="280220" anchor="t"/>
          <a:lstStyle/>
          <a:p>
            <a:pPr>
              <a:spcBef>
                <a:spcPts val="1029"/>
              </a:spcBef>
              <a:spcAft>
                <a:spcPts val="1029"/>
              </a:spcAft>
            </a:pPr>
            <a:r>
              <a:rPr lang="en-US" sz="5700" b="1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</a:rPr>
              <a:t>Poster Title</a:t>
            </a:r>
          </a:p>
          <a:p>
            <a:pPr>
              <a:spcBef>
                <a:spcPts val="1029"/>
              </a:spcBef>
              <a:spcAft>
                <a:spcPts val="1029"/>
              </a:spcAft>
            </a:pPr>
            <a:r>
              <a:rPr lang="en-US" sz="4600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</a:rPr>
              <a:t>Author Names</a:t>
            </a:r>
          </a:p>
          <a:p>
            <a:pPr>
              <a:spcBef>
                <a:spcPts val="1029"/>
              </a:spcBef>
              <a:spcAft>
                <a:spcPts val="1029"/>
              </a:spcAft>
            </a:pPr>
            <a:r>
              <a:rPr lang="en-US" sz="4600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</a:rPr>
              <a:t>Augusta University Pharmacy, Augusta, Georgia</a:t>
            </a:r>
          </a:p>
          <a:p>
            <a:endParaRPr lang="en-US" sz="6700" dirty="0">
              <a:solidFill>
                <a:srgbClr val="FFFFF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03675" y="18203778"/>
            <a:ext cx="11430000" cy="835230"/>
          </a:xfrm>
          <a:prstGeom prst="rect">
            <a:avLst/>
          </a:prstGeom>
          <a:solidFill>
            <a:srgbClr val="002741"/>
          </a:solidFill>
        </p:spPr>
        <p:txBody>
          <a:bodyPr wrap="square" lIns="121859" tIns="60930" rIns="121859" bIns="60930" rtlCol="0">
            <a:spAutoFit/>
          </a:bodyPr>
          <a:lstStyle/>
          <a:p>
            <a:pPr algn="ctr"/>
            <a:r>
              <a:rPr lang="en-US" sz="4600" b="1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</a:rPr>
              <a:t>METHODS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1766805" y="6792780"/>
            <a:ext cx="11430000" cy="835230"/>
          </a:xfrm>
          <a:prstGeom prst="rect">
            <a:avLst/>
          </a:prstGeom>
          <a:solidFill>
            <a:srgbClr val="002741"/>
          </a:solidFill>
        </p:spPr>
        <p:txBody>
          <a:bodyPr wrap="square" lIns="121859" tIns="60930" rIns="121859" bIns="60930" rtlCol="0" anchor="t">
            <a:spAutoFit/>
          </a:bodyPr>
          <a:lstStyle/>
          <a:p>
            <a:pPr algn="ctr"/>
            <a:r>
              <a:rPr lang="en-US" sz="4600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CONCLUSIONS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803675" y="6760030"/>
            <a:ext cx="11430000" cy="835230"/>
          </a:xfrm>
          <a:prstGeom prst="rect">
            <a:avLst/>
          </a:prstGeom>
          <a:solidFill>
            <a:srgbClr val="002741"/>
          </a:solidFill>
        </p:spPr>
        <p:txBody>
          <a:bodyPr wrap="square" lIns="121859" tIns="60930" rIns="121859" bIns="60930" rtlCol="0" anchor="t">
            <a:spAutoFit/>
          </a:bodyPr>
          <a:lstStyle/>
          <a:p>
            <a:pPr algn="ctr"/>
            <a:r>
              <a:rPr lang="en-US" sz="4600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INTRODUCTION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1759930" y="14313944"/>
            <a:ext cx="11430000" cy="835230"/>
          </a:xfrm>
          <a:prstGeom prst="rect">
            <a:avLst/>
          </a:prstGeom>
          <a:solidFill>
            <a:srgbClr val="002741"/>
          </a:solidFill>
        </p:spPr>
        <p:txBody>
          <a:bodyPr wrap="square" lIns="121859" tIns="60930" rIns="121859" bIns="60930" rtlCol="0">
            <a:spAutoFit/>
          </a:bodyPr>
          <a:lstStyle/>
          <a:p>
            <a:pPr algn="ctr"/>
            <a:r>
              <a:rPr lang="en-US" sz="4600" b="1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</a:rPr>
              <a:t>CLINICAL IMPLICATIONS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14826343" y="6792780"/>
            <a:ext cx="15087600" cy="835230"/>
          </a:xfrm>
          <a:prstGeom prst="rect">
            <a:avLst/>
          </a:prstGeom>
          <a:solidFill>
            <a:srgbClr val="002741"/>
          </a:solidFill>
        </p:spPr>
        <p:txBody>
          <a:bodyPr wrap="square" lIns="121859" tIns="60930" rIns="121859" bIns="60930" rtlCol="0" anchor="t">
            <a:spAutoFit/>
          </a:bodyPr>
          <a:lstStyle/>
          <a:p>
            <a:pPr algn="ctr"/>
            <a:r>
              <a:rPr lang="en-US" sz="4600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RESULTS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31739305" y="29947116"/>
            <a:ext cx="11430000" cy="835230"/>
          </a:xfrm>
          <a:prstGeom prst="rect">
            <a:avLst/>
          </a:prstGeom>
          <a:solidFill>
            <a:srgbClr val="002741"/>
          </a:solidFill>
        </p:spPr>
        <p:txBody>
          <a:bodyPr wrap="square" lIns="121859" tIns="60930" rIns="121859" bIns="60930" rtlCol="0" anchor="t">
            <a:spAutoFit/>
          </a:bodyPr>
          <a:lstStyle/>
          <a:p>
            <a:pPr algn="ctr"/>
            <a:r>
              <a:rPr lang="en-US" sz="4600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ACKNOWLEDGEMENTS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31766805" y="22631887"/>
            <a:ext cx="11430000" cy="835230"/>
          </a:xfrm>
          <a:prstGeom prst="rect">
            <a:avLst/>
          </a:prstGeom>
          <a:solidFill>
            <a:srgbClr val="002741"/>
          </a:solidFill>
        </p:spPr>
        <p:txBody>
          <a:bodyPr wrap="square" lIns="121859" tIns="60930" rIns="121859" bIns="60930" rtlCol="0" anchor="t">
            <a:spAutoFit/>
          </a:bodyPr>
          <a:lstStyle/>
          <a:p>
            <a:pPr algn="ctr"/>
            <a:r>
              <a:rPr lang="en-US" sz="4600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1919758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0"/>
            <a:ext cx="43891200" cy="6369879"/>
            <a:chOff x="0" y="0"/>
            <a:chExt cx="51206400" cy="7431525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51206400" cy="7431525"/>
            </a:xfrm>
            <a:prstGeom prst="rect">
              <a:avLst/>
            </a:prstGeom>
            <a:solidFill>
              <a:srgbClr val="00274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5" name="Picture 4" descr="AugustaUniversity_S_REVERSED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1478" y="683836"/>
              <a:ext cx="6113939" cy="5910232"/>
            </a:xfrm>
            <a:prstGeom prst="rect">
              <a:avLst/>
            </a:prstGeom>
          </p:spPr>
        </p:pic>
      </p:grpSp>
      <p:sp>
        <p:nvSpPr>
          <p:cNvPr id="6" name="Title 3"/>
          <p:cNvSpPr>
            <a:spLocks/>
          </p:cNvSpPr>
          <p:nvPr userDrawn="1"/>
        </p:nvSpPr>
        <p:spPr bwMode="auto">
          <a:xfrm>
            <a:off x="8425544" y="2287513"/>
            <a:ext cx="34016293" cy="4082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60446" tIns="280220" rIns="560446" bIns="280220" anchor="t"/>
          <a:lstStyle/>
          <a:p>
            <a:pPr>
              <a:spcBef>
                <a:spcPts val="1029"/>
              </a:spcBef>
              <a:spcAft>
                <a:spcPts val="1029"/>
              </a:spcAft>
            </a:pPr>
            <a:r>
              <a:rPr lang="en-US" sz="5700" b="1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</a:rPr>
              <a:t>Poster Title</a:t>
            </a:r>
          </a:p>
          <a:p>
            <a:pPr>
              <a:spcBef>
                <a:spcPts val="1029"/>
              </a:spcBef>
              <a:spcAft>
                <a:spcPts val="1029"/>
              </a:spcAft>
            </a:pPr>
            <a:r>
              <a:rPr lang="en-US" sz="4600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</a:rPr>
              <a:t>Author Names</a:t>
            </a:r>
          </a:p>
          <a:p>
            <a:pPr>
              <a:spcBef>
                <a:spcPts val="1029"/>
              </a:spcBef>
              <a:spcAft>
                <a:spcPts val="1029"/>
              </a:spcAft>
            </a:pPr>
            <a:r>
              <a:rPr lang="en-US" sz="4600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</a:rPr>
              <a:t>Augusta University Pharmacy, Augusta, Georgia</a:t>
            </a:r>
          </a:p>
          <a:p>
            <a:endParaRPr lang="en-US" sz="6700" dirty="0">
              <a:solidFill>
                <a:srgbClr val="FFFFFF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803675" y="18203778"/>
            <a:ext cx="11430000" cy="835230"/>
          </a:xfrm>
          <a:prstGeom prst="rect">
            <a:avLst/>
          </a:prstGeom>
          <a:solidFill>
            <a:srgbClr val="002741"/>
          </a:solidFill>
        </p:spPr>
        <p:txBody>
          <a:bodyPr wrap="square" lIns="121859" tIns="60930" rIns="121859" bIns="60930" rtlCol="0">
            <a:spAutoFit/>
          </a:bodyPr>
          <a:lstStyle/>
          <a:p>
            <a:pPr algn="ctr"/>
            <a:r>
              <a:rPr lang="en-US" sz="4600" b="1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</a:rPr>
              <a:t>METHODS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1766805" y="6792780"/>
            <a:ext cx="11430000" cy="835230"/>
          </a:xfrm>
          <a:prstGeom prst="rect">
            <a:avLst/>
          </a:prstGeom>
          <a:solidFill>
            <a:srgbClr val="002741"/>
          </a:solidFill>
        </p:spPr>
        <p:txBody>
          <a:bodyPr wrap="square" lIns="121859" tIns="60930" rIns="121859" bIns="60930" rtlCol="0" anchor="t">
            <a:spAutoFit/>
          </a:bodyPr>
          <a:lstStyle/>
          <a:p>
            <a:pPr algn="ctr"/>
            <a:r>
              <a:rPr lang="en-US" sz="4600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CONCLUSIONS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803675" y="6760030"/>
            <a:ext cx="11430000" cy="835230"/>
          </a:xfrm>
          <a:prstGeom prst="rect">
            <a:avLst/>
          </a:prstGeom>
          <a:solidFill>
            <a:srgbClr val="002741"/>
          </a:solidFill>
        </p:spPr>
        <p:txBody>
          <a:bodyPr wrap="square" lIns="121859" tIns="60930" rIns="121859" bIns="60930" rtlCol="0" anchor="t">
            <a:spAutoFit/>
          </a:bodyPr>
          <a:lstStyle/>
          <a:p>
            <a:pPr algn="ctr"/>
            <a:r>
              <a:rPr lang="en-US" sz="4600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INTRODUCTION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31759930" y="14313944"/>
            <a:ext cx="11430000" cy="835230"/>
          </a:xfrm>
          <a:prstGeom prst="rect">
            <a:avLst/>
          </a:prstGeom>
          <a:solidFill>
            <a:srgbClr val="002741"/>
          </a:solidFill>
        </p:spPr>
        <p:txBody>
          <a:bodyPr wrap="square" lIns="121859" tIns="60930" rIns="121859" bIns="60930" rtlCol="0">
            <a:spAutoFit/>
          </a:bodyPr>
          <a:lstStyle/>
          <a:p>
            <a:pPr algn="ctr"/>
            <a:r>
              <a:rPr lang="en-US" sz="4600" b="1" dirty="0">
                <a:solidFill>
                  <a:srgbClr val="FFFFFF"/>
                </a:solidFill>
                <a:latin typeface="Times New Roman" charset="0"/>
                <a:ea typeface="Times New Roman" charset="0"/>
                <a:cs typeface="Times New Roman" charset="0"/>
              </a:rPr>
              <a:t>CLINICAL IMPLICATIONS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14826343" y="6792780"/>
            <a:ext cx="15087600" cy="835230"/>
          </a:xfrm>
          <a:prstGeom prst="rect">
            <a:avLst/>
          </a:prstGeom>
          <a:solidFill>
            <a:srgbClr val="002741"/>
          </a:solidFill>
        </p:spPr>
        <p:txBody>
          <a:bodyPr wrap="square" lIns="121859" tIns="60930" rIns="121859" bIns="60930" rtlCol="0" anchor="t">
            <a:spAutoFit/>
          </a:bodyPr>
          <a:lstStyle/>
          <a:p>
            <a:pPr algn="ctr"/>
            <a:r>
              <a:rPr lang="en-US" sz="4600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RESULTS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31739305" y="29947116"/>
            <a:ext cx="11430000" cy="835230"/>
          </a:xfrm>
          <a:prstGeom prst="rect">
            <a:avLst/>
          </a:prstGeom>
          <a:solidFill>
            <a:srgbClr val="002741"/>
          </a:solidFill>
        </p:spPr>
        <p:txBody>
          <a:bodyPr wrap="square" lIns="121859" tIns="60930" rIns="121859" bIns="60930" rtlCol="0" anchor="t">
            <a:spAutoFit/>
          </a:bodyPr>
          <a:lstStyle/>
          <a:p>
            <a:pPr algn="ctr"/>
            <a:r>
              <a:rPr lang="en-US" sz="4600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ACKNOWLEDGEMENTS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31766805" y="22631887"/>
            <a:ext cx="11430000" cy="835230"/>
          </a:xfrm>
          <a:prstGeom prst="rect">
            <a:avLst/>
          </a:prstGeom>
          <a:solidFill>
            <a:srgbClr val="002741"/>
          </a:solidFill>
        </p:spPr>
        <p:txBody>
          <a:bodyPr wrap="square" lIns="121859" tIns="60930" rIns="121859" bIns="60930" rtlCol="0" anchor="t">
            <a:spAutoFit/>
          </a:bodyPr>
          <a:lstStyle/>
          <a:p>
            <a:pPr algn="ctr"/>
            <a:r>
              <a:rPr lang="en-US" sz="4600" b="1" dirty="0">
                <a:solidFill>
                  <a:schemeClr val="bg1"/>
                </a:solidFill>
                <a:latin typeface="Times New Roman" charset="0"/>
                <a:ea typeface="Times New Roman" charset="0"/>
                <a:cs typeface="Times New Roman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162832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388901" rtl="0" eaLnBrk="1" latinLnBrk="0" hangingPunct="1">
        <a:lnSpc>
          <a:spcPct val="90000"/>
        </a:lnSpc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25" indent="-1097225" algn="l" defTabSz="4388901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00" kern="1200">
          <a:solidFill>
            <a:schemeClr val="tx1"/>
          </a:solidFill>
          <a:latin typeface="+mn-lt"/>
          <a:ea typeface="+mn-ea"/>
          <a:cs typeface="+mn-cs"/>
        </a:defRPr>
      </a:lvl1pPr>
      <a:lvl2pPr marL="3291675" indent="-1097225" algn="l" defTabSz="4388901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5" algn="l" defTabSz="4388901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6" indent="-1097225" algn="l" defTabSz="4388901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5" algn="l" defTabSz="4388901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6" indent="-1097225" algn="l" defTabSz="4388901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7" indent="-1097225" algn="l" defTabSz="4388901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5" algn="l" defTabSz="4388901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5" algn="l" defTabSz="4388901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0" algn="l" defTabSz="438890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1" algn="l" defTabSz="438890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1" algn="l" defTabSz="438890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2" algn="l" defTabSz="438890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2" algn="l" defTabSz="4388901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0"/>
            <a:ext cx="43891200" cy="6369879"/>
            <a:chOff x="0" y="0"/>
            <a:chExt cx="51206400" cy="7431525"/>
          </a:xfrm>
        </p:grpSpPr>
        <p:sp>
          <p:nvSpPr>
            <p:cNvPr id="3" name="Rectangle 2"/>
            <p:cNvSpPr/>
            <p:nvPr/>
          </p:nvSpPr>
          <p:spPr>
            <a:xfrm>
              <a:off x="0" y="0"/>
              <a:ext cx="51206400" cy="7431525"/>
            </a:xfrm>
            <a:prstGeom prst="rect">
              <a:avLst/>
            </a:prstGeom>
            <a:solidFill>
              <a:srgbClr val="00274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13" descr="AugustaUniversity_S_REVERSED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1478" y="683836"/>
              <a:ext cx="6113939" cy="5910232"/>
            </a:xfrm>
            <a:prstGeom prst="rect">
              <a:avLst/>
            </a:prstGeom>
          </p:spPr>
        </p:pic>
      </p:grpSp>
      <p:sp>
        <p:nvSpPr>
          <p:cNvPr id="4" name="Title 3"/>
          <p:cNvSpPr>
            <a:spLocks/>
          </p:cNvSpPr>
          <p:nvPr/>
        </p:nvSpPr>
        <p:spPr bwMode="auto">
          <a:xfrm>
            <a:off x="8425544" y="2287513"/>
            <a:ext cx="34016293" cy="4082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60446" tIns="280220" rIns="560446" bIns="280220" anchor="t"/>
          <a:lstStyle/>
          <a:p>
            <a:pPr>
              <a:spcBef>
                <a:spcPts val="1029"/>
              </a:spcBef>
              <a:spcAft>
                <a:spcPts val="1029"/>
              </a:spcAft>
            </a:pPr>
            <a:r>
              <a:rPr lang="en-US" sz="6000" dirty="0">
                <a:solidFill>
                  <a:srgbClr val="FFFFFF"/>
                </a:solidFill>
                <a:latin typeface="Avenir Black" panose="020B0803020203020204" pitchFamily="34" charset="-78"/>
                <a:ea typeface="Times New Roman" charset="0"/>
                <a:cs typeface="Avenir Black" panose="020B0803020203020204" pitchFamily="34" charset="-78"/>
              </a:rPr>
              <a:t>Implementing Distributed Reversible Computation</a:t>
            </a:r>
          </a:p>
          <a:p>
            <a:pPr>
              <a:spcBef>
                <a:spcPts val="1029"/>
              </a:spcBef>
              <a:spcAft>
                <a:spcPts val="1029"/>
              </a:spcAft>
            </a:pPr>
            <a:r>
              <a:rPr lang="en-US" sz="4600" dirty="0">
                <a:solidFill>
                  <a:srgbClr val="FFFFFF"/>
                </a:solidFill>
                <a:latin typeface="Crimson Pro Light" pitchFamily="2" charset="0"/>
                <a:ea typeface="Times New Roman" charset="0"/>
                <a:cs typeface="Avenir Black" panose="020B0803020203020204" pitchFamily="34" charset="-78"/>
              </a:rPr>
              <a:t>Peter Browning</a:t>
            </a:r>
            <a:r>
              <a:rPr lang="en-US" sz="4600" baseline="30000" dirty="0">
                <a:solidFill>
                  <a:srgbClr val="FFFFFF"/>
                </a:solidFill>
                <a:latin typeface="Crimson Pro Light" pitchFamily="2" charset="0"/>
                <a:ea typeface="Times New Roman" charset="0"/>
                <a:cs typeface="Avenir Black" panose="020B0803020203020204" pitchFamily="34" charset="-78"/>
              </a:rPr>
              <a:t>1 </a:t>
            </a:r>
            <a:r>
              <a:rPr lang="en-US" sz="4600" dirty="0">
                <a:solidFill>
                  <a:srgbClr val="FFFFFF"/>
                </a:solidFill>
                <a:latin typeface="Crimson Pro Light" pitchFamily="2" charset="0"/>
                <a:ea typeface="Times New Roman" charset="0"/>
                <a:cs typeface="Avenir Black" panose="020B0803020203020204" pitchFamily="34" charset="-78"/>
              </a:rPr>
              <a:t>, Clément Aubert</a:t>
            </a:r>
            <a:r>
              <a:rPr lang="en-US" sz="4600" baseline="30000" dirty="0">
                <a:solidFill>
                  <a:srgbClr val="FFFFFF"/>
                </a:solidFill>
                <a:latin typeface="Crimson Pro Light" pitchFamily="2" charset="0"/>
                <a:ea typeface="Times New Roman" charset="0"/>
                <a:cs typeface="Avenir Black" panose="020B0803020203020204" pitchFamily="34" charset="-78"/>
              </a:rPr>
              <a:t>1</a:t>
            </a:r>
            <a:endParaRPr lang="en-US" sz="4600" dirty="0">
              <a:solidFill>
                <a:srgbClr val="FFFFFF"/>
              </a:solidFill>
              <a:latin typeface="Crimson Pro Light" pitchFamily="2" charset="0"/>
              <a:ea typeface="Times New Roman" charset="0"/>
              <a:cs typeface="Avenir Black" panose="020B0803020203020204" pitchFamily="34" charset="-78"/>
            </a:endParaRPr>
          </a:p>
          <a:p>
            <a:pPr>
              <a:spcBef>
                <a:spcPts val="1029"/>
              </a:spcBef>
              <a:spcAft>
                <a:spcPts val="1029"/>
              </a:spcAft>
            </a:pPr>
            <a:r>
              <a:rPr lang="en-US" sz="4600" dirty="0">
                <a:solidFill>
                  <a:srgbClr val="FFFFFF"/>
                </a:solidFill>
                <a:latin typeface="Crimson Pro Light" pitchFamily="2" charset="0"/>
                <a:ea typeface="Times New Roman" charset="0"/>
                <a:cs typeface="Avenir Black" panose="020B0803020203020204" pitchFamily="34" charset="-78"/>
              </a:rPr>
              <a:t>Augusta University</a:t>
            </a:r>
            <a:r>
              <a:rPr lang="en-US" sz="4600" baseline="30000" dirty="0">
                <a:solidFill>
                  <a:srgbClr val="FFFFFF"/>
                </a:solidFill>
                <a:latin typeface="Crimson Pro Light" pitchFamily="2" charset="0"/>
                <a:ea typeface="Times New Roman" charset="0"/>
                <a:cs typeface="Avenir Black" panose="020B0803020203020204" pitchFamily="34" charset="-78"/>
              </a:rPr>
              <a:t>1</a:t>
            </a:r>
            <a:endParaRPr lang="en-US" sz="6700" dirty="0">
              <a:solidFill>
                <a:srgbClr val="FFFFFF"/>
              </a:solidFill>
              <a:latin typeface="Crimson Pro Light" pitchFamily="2" charset="0"/>
              <a:ea typeface="Times New Roman" charset="0"/>
              <a:cs typeface="Avenir Black" panose="020B0803020203020204" pitchFamily="34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369879"/>
            <a:ext cx="43891200" cy="26548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spcCol="0"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5357" y="22671258"/>
            <a:ext cx="11430000" cy="851453"/>
          </a:xfrm>
          <a:prstGeom prst="rect">
            <a:avLst/>
          </a:prstGeom>
          <a:solidFill>
            <a:srgbClr val="002741"/>
          </a:solidFill>
        </p:spPr>
        <p:txBody>
          <a:bodyPr wrap="square" lIns="142176" tIns="71089" rIns="142176" bIns="71089" rtlCol="0">
            <a:spAutoFit/>
          </a:bodyPr>
          <a:lstStyle/>
          <a:p>
            <a:pPr algn="ctr"/>
            <a:r>
              <a:rPr lang="en-US" sz="4600" b="1" dirty="0">
                <a:solidFill>
                  <a:srgbClr val="FFFFFF"/>
                </a:solidFill>
                <a:latin typeface="Crimson Pro Black" pitchFamily="2" charset="0"/>
                <a:ea typeface="Times New Roman" charset="0"/>
                <a:cs typeface="Times New Roman" charset="0"/>
              </a:rPr>
              <a:t>Why do we care about reversibility?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731519" y="7220210"/>
            <a:ext cx="11430000" cy="851453"/>
          </a:xfrm>
          <a:prstGeom prst="rect">
            <a:avLst/>
          </a:prstGeom>
          <a:solidFill>
            <a:srgbClr val="002741"/>
          </a:solidFill>
        </p:spPr>
        <p:txBody>
          <a:bodyPr wrap="square" lIns="142176" tIns="71089" rIns="142176" bIns="71089" rtlCol="0" anchor="t">
            <a:spAutoFit/>
          </a:bodyPr>
          <a:lstStyle/>
          <a:p>
            <a:pPr algn="ctr"/>
            <a:r>
              <a:rPr lang="en-US" sz="4600" b="1" dirty="0">
                <a:solidFill>
                  <a:schemeClr val="bg1"/>
                </a:solidFill>
                <a:latin typeface="Crimson Pro Black" pitchFamily="2" charset="0"/>
                <a:ea typeface="Times New Roman" charset="0"/>
                <a:cs typeface="Avenir Black" panose="020B0803020203020204" pitchFamily="34" charset="-78"/>
              </a:rPr>
              <a:t>What’s next?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8389" y="7187459"/>
            <a:ext cx="11430000" cy="851453"/>
          </a:xfrm>
          <a:prstGeom prst="rect">
            <a:avLst/>
          </a:prstGeom>
          <a:solidFill>
            <a:srgbClr val="002741"/>
          </a:solidFill>
        </p:spPr>
        <p:txBody>
          <a:bodyPr wrap="square" lIns="142176" tIns="71089" rIns="142176" bIns="71089" rtlCol="0" anchor="t">
            <a:spAutoFit/>
          </a:bodyPr>
          <a:lstStyle/>
          <a:p>
            <a:pPr algn="ctr"/>
            <a:r>
              <a:rPr lang="en-US" sz="4600" b="1" dirty="0">
                <a:solidFill>
                  <a:schemeClr val="bg1"/>
                </a:solidFill>
                <a:latin typeface="Crimson Pro Black" pitchFamily="2" charset="0"/>
                <a:ea typeface="Times New Roman" charset="0"/>
                <a:cs typeface="Avenir Black" panose="020B0803020203020204" pitchFamily="34" charset="-78"/>
              </a:rPr>
              <a:t>What is it?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724644" y="12935959"/>
            <a:ext cx="11430000" cy="851453"/>
          </a:xfrm>
          <a:prstGeom prst="rect">
            <a:avLst/>
          </a:prstGeom>
          <a:solidFill>
            <a:srgbClr val="002741"/>
          </a:solidFill>
        </p:spPr>
        <p:txBody>
          <a:bodyPr wrap="square" lIns="142176" tIns="71089" rIns="142176" bIns="71089" rtlCol="0">
            <a:spAutoFit/>
          </a:bodyPr>
          <a:lstStyle/>
          <a:p>
            <a:pPr algn="ctr"/>
            <a:r>
              <a:rPr lang="en-US" sz="4600" b="1" dirty="0">
                <a:solidFill>
                  <a:srgbClr val="FFFFFF"/>
                </a:solidFill>
                <a:latin typeface="Crimson Pro Black" pitchFamily="2" charset="0"/>
                <a:ea typeface="Times New Roman" charset="0"/>
                <a:cs typeface="Times New Roman" charset="0"/>
              </a:rPr>
              <a:t>Conclusion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791057" y="7220210"/>
            <a:ext cx="15087600" cy="851453"/>
          </a:xfrm>
          <a:prstGeom prst="rect">
            <a:avLst/>
          </a:prstGeom>
          <a:solidFill>
            <a:srgbClr val="002741"/>
          </a:solidFill>
        </p:spPr>
        <p:txBody>
          <a:bodyPr wrap="square" lIns="142176" tIns="71089" rIns="142176" bIns="71089" rtlCol="0" anchor="t">
            <a:spAutoFit/>
          </a:bodyPr>
          <a:lstStyle/>
          <a:p>
            <a:pPr algn="ctr"/>
            <a:r>
              <a:rPr lang="en-US" sz="4600" b="1" dirty="0">
                <a:solidFill>
                  <a:schemeClr val="bg1"/>
                </a:solidFill>
                <a:latin typeface="Crimson Pro Black" pitchFamily="2" charset="0"/>
                <a:ea typeface="Times New Roman" charset="0"/>
                <a:cs typeface="Times New Roman" charset="0"/>
              </a:rPr>
              <a:t>Abstracting away complexities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731519" y="28752855"/>
            <a:ext cx="11430000" cy="851453"/>
          </a:xfrm>
          <a:prstGeom prst="rect">
            <a:avLst/>
          </a:prstGeom>
          <a:solidFill>
            <a:srgbClr val="002741"/>
          </a:solidFill>
        </p:spPr>
        <p:txBody>
          <a:bodyPr wrap="square" lIns="142176" tIns="71089" rIns="142176" bIns="71089" rtlCol="0" anchor="t">
            <a:spAutoFit/>
          </a:bodyPr>
          <a:lstStyle/>
          <a:p>
            <a:pPr algn="ctr"/>
            <a:r>
              <a:rPr lang="en-US" sz="4600" b="1" dirty="0">
                <a:solidFill>
                  <a:schemeClr val="bg1"/>
                </a:solidFill>
                <a:latin typeface="Crimson Pro Black" pitchFamily="2" charset="0"/>
                <a:ea typeface="Times New Roman" charset="0"/>
                <a:cs typeface="Times New Roman" charset="0"/>
              </a:rPr>
              <a:t>Acknowledgements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731519" y="23059317"/>
            <a:ext cx="11430000" cy="851453"/>
          </a:xfrm>
          <a:prstGeom prst="rect">
            <a:avLst/>
          </a:prstGeom>
          <a:solidFill>
            <a:srgbClr val="002741"/>
          </a:solidFill>
        </p:spPr>
        <p:txBody>
          <a:bodyPr wrap="square" lIns="142176" tIns="71089" rIns="142176" bIns="71089" rtlCol="0" anchor="t">
            <a:spAutoFit/>
          </a:bodyPr>
          <a:lstStyle/>
          <a:p>
            <a:pPr algn="ctr"/>
            <a:r>
              <a:rPr lang="en-US" sz="4600" b="1" dirty="0">
                <a:solidFill>
                  <a:schemeClr val="bg1"/>
                </a:solidFill>
                <a:latin typeface="Crimson Pro Black" pitchFamily="2" charset="0"/>
                <a:ea typeface="Times New Roman" charset="0"/>
                <a:cs typeface="Times New Roman" charset="0"/>
              </a:rPr>
              <a:t>References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6CBAB1E-3012-D693-9BDB-11F137288FCC}"/>
              </a:ext>
            </a:extLst>
          </p:cNvPr>
          <p:cNvSpPr txBox="1"/>
          <p:nvPr/>
        </p:nvSpPr>
        <p:spPr>
          <a:xfrm>
            <a:off x="768389" y="8657392"/>
            <a:ext cx="1139816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rimson Pro" pitchFamily="2" charset="0"/>
              </a:rPr>
              <a:t>Computers need to communicate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rimson Pro" pitchFamily="2" charset="0"/>
              </a:rPr>
              <a:t>How can we verify that communicating systems work the way they should?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rimson Pro" pitchFamily="2" charset="0"/>
              </a:rPr>
              <a:t>Calculus of Communicating Systems (CCS) models their correctness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CF688AB-F19E-70FA-2728-099BF73A5373}"/>
              </a:ext>
            </a:extLst>
          </p:cNvPr>
          <p:cNvSpPr txBox="1"/>
          <p:nvPr/>
        </p:nvSpPr>
        <p:spPr>
          <a:xfrm>
            <a:off x="14791058" y="23045535"/>
            <a:ext cx="1508759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rimson Pro" pitchFamily="2" charset="0"/>
              </a:rPr>
              <a:t>First public program to implement a reversible form of CCS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rimson Pro" pitchFamily="2" charset="0"/>
              </a:rPr>
              <a:t>Coded completely from scratch, including string and parsing libraries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rimson Pro" pitchFamily="2" charset="0"/>
              </a:rPr>
              <a:t>~3.5k lines of code, fully open source.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rimson Pro" pitchFamily="2" charset="0"/>
              </a:rPr>
              <a:t>Implements all the core components of CCS(K):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latin typeface="Crimson Pro" pitchFamily="2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2F75757-8EA5-54ED-19ED-F0C3B53CBE79}"/>
              </a:ext>
            </a:extLst>
          </p:cNvPr>
          <p:cNvSpPr txBox="1"/>
          <p:nvPr/>
        </p:nvSpPr>
        <p:spPr>
          <a:xfrm>
            <a:off x="14791055" y="26329114"/>
            <a:ext cx="15087599" cy="403187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dirty="0">
                <a:latin typeface="Crimson Pro" pitchFamily="2" charset="0"/>
              </a:rPr>
              <a:t>Operator precedence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latin typeface="Crimson Pro" pitchFamily="2" charset="0"/>
              </a:rPr>
              <a:t>Summation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latin typeface="Crimson Pro" pitchFamily="2" charset="0"/>
              </a:rPr>
              <a:t>Concurrency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latin typeface="Crimson Pro" pitchFamily="2" charset="0"/>
              </a:rPr>
              <a:t>Action prefixing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latin typeface="Crimson Pro" pitchFamily="2" charset="0"/>
              </a:rPr>
              <a:t>Tau synchronizations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latin typeface="Crimson Pro" pitchFamily="2" charset="0"/>
              </a:rPr>
              <a:t>Full-scope key-based reversibility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latin typeface="Crimson Pro" pitchFamily="2" charset="0"/>
              </a:rPr>
              <a:t>Restrictions</a:t>
            </a:r>
          </a:p>
          <a:p>
            <a:pPr marL="457200" indent="-457200">
              <a:buFontTx/>
              <a:buChar char="-"/>
            </a:pPr>
            <a:r>
              <a:rPr lang="en-US" sz="3200" dirty="0">
                <a:latin typeface="Crimson Pro" pitchFamily="2" charset="0"/>
              </a:rPr>
              <a:t>Tokenized processes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A78CFB-C134-D53E-4272-670748972C68}"/>
              </a:ext>
            </a:extLst>
          </p:cNvPr>
          <p:cNvSpPr txBox="1"/>
          <p:nvPr/>
        </p:nvSpPr>
        <p:spPr>
          <a:xfrm>
            <a:off x="752472" y="11749762"/>
            <a:ext cx="11430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rimson Pro" pitchFamily="2" charset="0"/>
              </a:rPr>
              <a:t>Cat = ( sleep + eat )</a:t>
            </a:r>
          </a:p>
          <a:p>
            <a:r>
              <a:rPr lang="en-US" sz="3200" dirty="0">
                <a:latin typeface="Crimson Pro" pitchFamily="2" charset="0"/>
              </a:rPr>
              <a:t>Person = ( walk | talk )</a:t>
            </a:r>
          </a:p>
          <a:p>
            <a:r>
              <a:rPr lang="en-US" sz="3200" dirty="0">
                <a:latin typeface="Crimson Pro" pitchFamily="2" charset="0"/>
              </a:rPr>
              <a:t>Vending machine = ( receive money . give drink )</a:t>
            </a:r>
          </a:p>
          <a:p>
            <a:r>
              <a:rPr lang="en-US" sz="3200" dirty="0">
                <a:latin typeface="Crimson Pro" pitchFamily="2" charset="0"/>
              </a:rPr>
              <a:t>Alice = (send email . go shopping)      </a:t>
            </a:r>
            <a:r>
              <a:rPr lang="en-US" sz="3200" dirty="0">
                <a:latin typeface="Crimson Pro" pitchFamily="2" charset="0"/>
                <a:sym typeface="Wingdings" panose="05000000000000000000" pitchFamily="2" charset="2"/>
              </a:rPr>
              <a:t> Alice = (a . b )</a:t>
            </a:r>
            <a:endParaRPr lang="en-US" sz="3200" dirty="0">
              <a:latin typeface="Crimson Pro" pitchFamily="2" charset="0"/>
            </a:endParaRPr>
          </a:p>
          <a:p>
            <a:r>
              <a:rPr lang="en-US" sz="3200" dirty="0">
                <a:latin typeface="Crimson Pro" pitchFamily="2" charset="0"/>
              </a:rPr>
              <a:t>Bob = ( receive email . play games)     </a:t>
            </a:r>
            <a:r>
              <a:rPr lang="en-US" sz="3200" dirty="0">
                <a:latin typeface="Crimson Pro" pitchFamily="2" charset="0"/>
                <a:sym typeface="Wingdings" panose="05000000000000000000" pitchFamily="2" charset="2"/>
              </a:rPr>
              <a:t> Bob = </a:t>
            </a:r>
            <a:r>
              <a:rPr lang="en-US" sz="3200" dirty="0">
                <a:latin typeface="Crimson Pro" pitchFamily="2" charset="0"/>
              </a:rPr>
              <a:t>( ā . c )</a:t>
            </a:r>
            <a:r>
              <a:rPr lang="en-US" sz="3200" dirty="0">
                <a:latin typeface="Crimson Pro" pitchFamily="2" charset="0"/>
                <a:sym typeface="Wingdings" panose="05000000000000000000" pitchFamily="2" charset="2"/>
              </a:rPr>
              <a:t> </a:t>
            </a:r>
            <a:endParaRPr lang="en-US" sz="3200" b="1" dirty="0">
              <a:latin typeface="Crimson Pro" pitchFamily="2" charset="0"/>
            </a:endParaRPr>
          </a:p>
          <a:p>
            <a:endParaRPr lang="en-US" sz="3200" dirty="0">
              <a:latin typeface="Crimson Pro" pitchFamily="2" charset="0"/>
            </a:endParaRPr>
          </a:p>
          <a:p>
            <a:r>
              <a:rPr lang="en-US" sz="3200" dirty="0">
                <a:latin typeface="Crimson Pro" pitchFamily="2" charset="0"/>
              </a:rPr>
              <a:t>Represented as a sequential diagram:</a:t>
            </a:r>
          </a:p>
          <a:p>
            <a:endParaRPr lang="en-US" sz="3200" dirty="0">
              <a:latin typeface="Crimson Pro" pitchFamily="2" charset="0"/>
            </a:endParaRPr>
          </a:p>
          <a:p>
            <a:endParaRPr lang="en-US" sz="3200" dirty="0">
              <a:latin typeface="Crimson Pro" pitchFamily="2" charset="0"/>
            </a:endParaRPr>
          </a:p>
          <a:p>
            <a:endParaRPr lang="en-US" sz="2000" i="1" dirty="0">
              <a:latin typeface="Crimson Pro" pitchFamily="2" charset="0"/>
            </a:endParaRPr>
          </a:p>
        </p:txBody>
      </p:sp>
      <p:pic>
        <p:nvPicPr>
          <p:cNvPr id="18" name="Graphic 17">
            <a:extLst>
              <a:ext uri="{FF2B5EF4-FFF2-40B4-BE49-F238E27FC236}">
                <a16:creationId xmlns:a16="http://schemas.microsoft.com/office/drawing/2014/main" id="{D89C5D40-8F24-C44D-E3BC-A30D9203CE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7591292" y="10168432"/>
            <a:ext cx="9491663" cy="9668526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62360CE2-42A0-3FCC-C4A8-47D655FE386E}"/>
              </a:ext>
            </a:extLst>
          </p:cNvPr>
          <p:cNvSpPr txBox="1"/>
          <p:nvPr/>
        </p:nvSpPr>
        <p:spPr>
          <a:xfrm>
            <a:off x="14786961" y="21948892"/>
            <a:ext cx="15087600" cy="851453"/>
          </a:xfrm>
          <a:prstGeom prst="rect">
            <a:avLst/>
          </a:prstGeom>
          <a:solidFill>
            <a:srgbClr val="002741"/>
          </a:solidFill>
        </p:spPr>
        <p:txBody>
          <a:bodyPr wrap="square" lIns="142176" tIns="71089" rIns="142176" bIns="71089" rtlCol="0" anchor="t">
            <a:spAutoFit/>
          </a:bodyPr>
          <a:lstStyle/>
          <a:p>
            <a:pPr algn="ctr"/>
            <a:r>
              <a:rPr lang="en-US" sz="4600" b="1" dirty="0">
                <a:solidFill>
                  <a:schemeClr val="bg1"/>
                </a:solidFill>
                <a:latin typeface="Crimson Pro Black" pitchFamily="2" charset="0"/>
                <a:ea typeface="Times New Roman" charset="0"/>
                <a:cs typeface="Times New Roman" charset="0"/>
              </a:rPr>
              <a:t>Implementation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97D5C93-7B3D-07DE-A3AA-18F1F2D2FF9E}"/>
              </a:ext>
            </a:extLst>
          </p:cNvPr>
          <p:cNvSpPr txBox="1"/>
          <p:nvPr/>
        </p:nvSpPr>
        <p:spPr>
          <a:xfrm>
            <a:off x="14820554" y="8657392"/>
            <a:ext cx="15087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rimson Pro" pitchFamily="2" charset="0"/>
              </a:rPr>
              <a:t>We can unravel processes into Petri nets. In reversible systems, we can observe the following: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C554181-93A9-1CA3-B6F1-A3AAD9DE0098}"/>
              </a:ext>
            </a:extLst>
          </p:cNvPr>
          <p:cNvSpPr txBox="1"/>
          <p:nvPr/>
        </p:nvSpPr>
        <p:spPr>
          <a:xfrm>
            <a:off x="31731519" y="8921994"/>
            <a:ext cx="1139129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Crimson Pro" pitchFamily="2" charset="0"/>
              </a:rPr>
              <a:t>New features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Crimson Pro" pitchFamily="2" charset="0"/>
              </a:rPr>
              <a:t>Documentation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Crimson Pro" pitchFamily="2" charset="0"/>
              </a:rPr>
              <a:t>CCS Extensions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Crimson Pro" pitchFamily="2" charset="0"/>
              </a:rPr>
              <a:t>Program Equivalences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>
              <a:latin typeface="Crimson Pro" pitchFamily="2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D3F8E43-F411-27A0-1B1B-F1A38F7B7312}"/>
              </a:ext>
            </a:extLst>
          </p:cNvPr>
          <p:cNvSpPr txBox="1"/>
          <p:nvPr/>
        </p:nvSpPr>
        <p:spPr>
          <a:xfrm>
            <a:off x="915357" y="24085808"/>
            <a:ext cx="1153734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>
                <a:latin typeface="Crimson Pro" pitchFamily="2" charset="0"/>
              </a:rPr>
              <a:t>Capability to reverse cryptographic functions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>
                <a:latin typeface="Crimson Pro" pitchFamily="2" charset="0"/>
              </a:rPr>
              <a:t>“Rewind” a computer that was compromised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>
                <a:latin typeface="Crimson Pro" pitchFamily="2" charset="0"/>
              </a:rPr>
              <a:t>Reversible cryptography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>
                <a:latin typeface="Crimson Pro" pitchFamily="2" charset="0"/>
              </a:rPr>
              <a:t>Computers are natively capable of reverse program flow, removing the need to manually implement it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>
                <a:latin typeface="Crimson Pro" pitchFamily="2" charset="0"/>
              </a:rPr>
              <a:t>Energy efficient adiabatic circuits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200" dirty="0">
              <a:latin typeface="Crimson Pro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200" dirty="0">
              <a:latin typeface="Crimson Pro" pitchFamily="2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6F65631-BF4D-7D55-C608-C1930608E564}"/>
              </a:ext>
            </a:extLst>
          </p:cNvPr>
          <p:cNvSpPr txBox="1"/>
          <p:nvPr/>
        </p:nvSpPr>
        <p:spPr>
          <a:xfrm>
            <a:off x="31724644" y="14765213"/>
            <a:ext cx="11430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rimson Pro" pitchFamily="2" charset="0"/>
              </a:rPr>
              <a:t>Distributed reversibility is </a:t>
            </a:r>
            <a:r>
              <a:rPr lang="en-US" sz="3200" b="1" dirty="0">
                <a:latin typeface="Crimson Pro" pitchFamily="2" charset="0"/>
              </a:rPr>
              <a:t>viable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>
              <a:latin typeface="Crimson Pro" pitchFamily="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Crimson Pro" pitchFamily="2" charset="0"/>
              </a:rPr>
              <a:t>Our program may server as a base for future reversible protocols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latin typeface="Crimson Pro" pitchFamily="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latin typeface="Crimson Pro" pitchFamily="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latin typeface="Crimson Pro" pitchFamily="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latin typeface="Crimson Pro" pitchFamily="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latin typeface="Crimson Pro" pitchFamily="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latin typeface="Crimson Pro" pitchFamily="2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0CE0CD5-9045-F077-9025-69FCA0BEC757}"/>
              </a:ext>
            </a:extLst>
          </p:cNvPr>
          <p:cNvSpPr txBox="1"/>
          <p:nvPr/>
        </p:nvSpPr>
        <p:spPr>
          <a:xfrm>
            <a:off x="31731519" y="30285834"/>
            <a:ext cx="114368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rimson Pro" pitchFamily="2" charset="0"/>
              </a:rPr>
              <a:t>Thank you to the following for the help and support:</a:t>
            </a:r>
          </a:p>
          <a:p>
            <a:r>
              <a:rPr lang="en-US" sz="3200" dirty="0">
                <a:latin typeface="Crimson Pro" pitchFamily="2" charset="0"/>
              </a:rPr>
              <a:t>Dr. Clément Aubert, Dr. St Louis, Dr. Quentin Davis, Augusta University CURS.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F3BABB-1D6F-B546-A904-EB6A9F2F0167}"/>
              </a:ext>
            </a:extLst>
          </p:cNvPr>
          <p:cNvSpPr txBox="1"/>
          <p:nvPr/>
        </p:nvSpPr>
        <p:spPr>
          <a:xfrm>
            <a:off x="31731519" y="24442253"/>
            <a:ext cx="112443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rimson Pro" pitchFamily="2" charset="0"/>
              </a:rPr>
              <a:t>Eva </a:t>
            </a:r>
            <a:r>
              <a:rPr lang="en-US" sz="2400" dirty="0" err="1">
                <a:latin typeface="Crimson Pro" pitchFamily="2" charset="0"/>
              </a:rPr>
              <a:t>Graversen</a:t>
            </a:r>
            <a:r>
              <a:rPr lang="en-US" sz="2400" dirty="0">
                <a:latin typeface="Crimson Pro" pitchFamily="2" charset="0"/>
              </a:rPr>
              <a:t>, Iain Phillips, Nobuko </a:t>
            </a:r>
            <a:r>
              <a:rPr lang="en-US" sz="2400" dirty="0" err="1">
                <a:latin typeface="Crimson Pro" pitchFamily="2" charset="0"/>
              </a:rPr>
              <a:t>Yoshida:Event</a:t>
            </a:r>
            <a:r>
              <a:rPr lang="en-US" sz="2400" dirty="0">
                <a:latin typeface="Crimson Pro" pitchFamily="2" charset="0"/>
              </a:rPr>
              <a:t> Structure Semantics of (controlled) Reversible CCS. RC 2018: 102-122</a:t>
            </a:r>
          </a:p>
          <a:p>
            <a:endParaRPr lang="en-US" sz="2400" dirty="0">
              <a:latin typeface="Crimson Pro" pitchFamily="2" charset="0"/>
            </a:endParaRPr>
          </a:p>
          <a:p>
            <a:r>
              <a:rPr lang="en-US" sz="2400" dirty="0">
                <a:latin typeface="Crimson Pro" pitchFamily="2" charset="0"/>
              </a:rPr>
              <a:t>Ivan </a:t>
            </a:r>
            <a:r>
              <a:rPr lang="en-US" sz="2400" dirty="0" err="1">
                <a:latin typeface="Crimson Pro" pitchFamily="2" charset="0"/>
              </a:rPr>
              <a:t>Lanese</a:t>
            </a:r>
            <a:r>
              <a:rPr lang="en-US" sz="2400" dirty="0">
                <a:latin typeface="Crimson Pro" pitchFamily="2" charset="0"/>
              </a:rPr>
              <a:t>, Iain Phillips. Forward-Reverse Observational Equivalences in CCSK. RC 2021 - 13</a:t>
            </a:r>
            <a:r>
              <a:rPr lang="en-US" sz="2400" baseline="30000" dirty="0">
                <a:latin typeface="Crimson Pro" pitchFamily="2" charset="0"/>
              </a:rPr>
              <a:t>th</a:t>
            </a:r>
            <a:r>
              <a:rPr lang="en-US" sz="2400" dirty="0">
                <a:latin typeface="Crimson Pro" pitchFamily="2" charset="0"/>
              </a:rPr>
              <a:t> Conference on Reversible Computation, Jul 2021, Nagoya, Japan. pp.126 - 143, ff10.1007/978-3-030-79837-6_8ff. ffhal-03338669f</a:t>
            </a:r>
          </a:p>
          <a:p>
            <a:endParaRPr lang="en-US" sz="2400" dirty="0">
              <a:latin typeface="Crimson Pro" pitchFamily="2" charset="0"/>
            </a:endParaRPr>
          </a:p>
          <a:p>
            <a:r>
              <a:rPr lang="en-US" sz="2400" dirty="0">
                <a:latin typeface="Crimson Pro" pitchFamily="2" charset="0"/>
              </a:rPr>
              <a:t>N Radha and M </a:t>
            </a:r>
            <a:r>
              <a:rPr lang="en-US" sz="2400" dirty="0" err="1">
                <a:latin typeface="Crimson Pro" pitchFamily="2" charset="0"/>
              </a:rPr>
              <a:t>Maheswari</a:t>
            </a:r>
            <a:r>
              <a:rPr lang="en-US" sz="2400" dirty="0">
                <a:latin typeface="Crimson Pro" pitchFamily="2" charset="0"/>
              </a:rPr>
              <a:t> 2020 J. Phys.: Conf. Ser. 1706 012066</a:t>
            </a:r>
          </a:p>
          <a:p>
            <a:endParaRPr lang="en-US" sz="2400" dirty="0">
              <a:latin typeface="Crimson Pro" pitchFamily="2" charset="0"/>
            </a:endParaRPr>
          </a:p>
          <a:p>
            <a:endParaRPr lang="en-US" sz="2400" dirty="0">
              <a:latin typeface="Crimson Pro" pitchFamily="2" charset="0"/>
            </a:endParaRPr>
          </a:p>
          <a:p>
            <a:endParaRPr lang="en-US" sz="2400" dirty="0">
              <a:latin typeface="Crimson Pro" pitchFamily="2" charset="0"/>
            </a:endParaRPr>
          </a:p>
          <a:p>
            <a:endParaRPr lang="en-US" sz="2400" dirty="0">
              <a:latin typeface="Crimson Pro" pitchFamily="2" charset="0"/>
            </a:endParaRPr>
          </a:p>
        </p:txBody>
      </p:sp>
      <p:pic>
        <p:nvPicPr>
          <p:cNvPr id="68" name="Graphic 67">
            <a:extLst>
              <a:ext uri="{FF2B5EF4-FFF2-40B4-BE49-F238E27FC236}">
                <a16:creationId xmlns:a16="http://schemas.microsoft.com/office/drawing/2014/main" id="{74D9BBD9-553D-C31A-DDB7-C407434F386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7639298" y="21032050"/>
            <a:ext cx="31391089" cy="31194399"/>
          </a:xfrm>
          <a:prstGeom prst="rect">
            <a:avLst/>
          </a:prstGeom>
        </p:spPr>
      </p:pic>
      <p:pic>
        <p:nvPicPr>
          <p:cNvPr id="54" name="Graphic 53">
            <a:extLst>
              <a:ext uri="{FF2B5EF4-FFF2-40B4-BE49-F238E27FC236}">
                <a16:creationId xmlns:a16="http://schemas.microsoft.com/office/drawing/2014/main" id="{D78F60EC-7E70-254D-B1E8-33E17512B25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37242" y="16812392"/>
            <a:ext cx="6217868" cy="5136500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A2CB435E-0AC4-96D0-3103-C1CC888BEC2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496946" y="16812391"/>
            <a:ext cx="6217867" cy="5136499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C69D7F2D-DAD4-A72F-FDDA-6B3A035A083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1439094" y="25196063"/>
            <a:ext cx="8135706" cy="7383331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98F67149-A89E-5AF3-744C-AC3F093565D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5137324" y="16772130"/>
            <a:ext cx="4618389" cy="5744018"/>
          </a:xfrm>
          <a:prstGeom prst="rect">
            <a:avLst/>
          </a:prstGeom>
        </p:spPr>
      </p:pic>
      <p:sp>
        <p:nvSpPr>
          <p:cNvPr id="71" name="TextBox 70">
            <a:extLst>
              <a:ext uri="{FF2B5EF4-FFF2-40B4-BE49-F238E27FC236}">
                <a16:creationId xmlns:a16="http://schemas.microsoft.com/office/drawing/2014/main" id="{F7FD5901-9704-44AB-9F18-80EABFD23FF2}"/>
              </a:ext>
            </a:extLst>
          </p:cNvPr>
          <p:cNvSpPr txBox="1"/>
          <p:nvPr/>
        </p:nvSpPr>
        <p:spPr>
          <a:xfrm>
            <a:off x="31882195" y="19122960"/>
            <a:ext cx="30099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rimson Pro" pitchFamily="2" charset="0"/>
              </a:rPr>
              <a:t>You can view the source code here: 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79DCF55-F45C-D1F2-F9DD-FCE95178B0DF}"/>
              </a:ext>
            </a:extLst>
          </p:cNvPr>
          <p:cNvCxnSpPr/>
          <p:nvPr/>
        </p:nvCxnSpPr>
        <p:spPr>
          <a:xfrm flipH="1">
            <a:off x="6543672" y="16545085"/>
            <a:ext cx="15917" cy="52502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658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4618</TotalTime>
  <Words>366</Words>
  <Application>Microsoft Office PowerPoint</Application>
  <PresentationFormat>Custom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Avenir Black</vt:lpstr>
      <vt:lpstr>Calibri</vt:lpstr>
      <vt:lpstr>Crimson Pro</vt:lpstr>
      <vt:lpstr>Crimson Pro Black</vt:lpstr>
      <vt:lpstr>Crimson Pro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Mellinger</dc:creator>
  <cp:lastModifiedBy>Browning, Peter</cp:lastModifiedBy>
  <cp:revision>30</cp:revision>
  <dcterms:created xsi:type="dcterms:W3CDTF">2016-02-19T19:13:49Z</dcterms:created>
  <dcterms:modified xsi:type="dcterms:W3CDTF">2022-07-18T20:33:16Z</dcterms:modified>
</cp:coreProperties>
</file>