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7"/>
  </p:notesMasterIdLst>
  <p:sldIdLst>
    <p:sldId id="256" r:id="rId2"/>
    <p:sldId id="257" r:id="rId3"/>
    <p:sldId id="265" r:id="rId4"/>
    <p:sldId id="263" r:id="rId5"/>
    <p:sldId id="271" r:id="rId6"/>
    <p:sldId id="258" r:id="rId7"/>
    <p:sldId id="266" r:id="rId8"/>
    <p:sldId id="264" r:id="rId9"/>
    <p:sldId id="268" r:id="rId10"/>
    <p:sldId id="272" r:id="rId11"/>
    <p:sldId id="269" r:id="rId12"/>
    <p:sldId id="262" r:id="rId13"/>
    <p:sldId id="274" r:id="rId14"/>
    <p:sldId id="275" r:id="rId15"/>
    <p:sldId id="26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D18221-DE0D-4166-AA8C-892F2B6239B3}" v="785" dt="2026-01-27T21:27:48.7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58"/>
  </p:normalViewPr>
  <p:slideViewPr>
    <p:cSldViewPr snapToGrid="0">
      <p:cViewPr varScale="1">
        <p:scale>
          <a:sx n="104" d="100"/>
          <a:sy n="104" d="100"/>
        </p:scale>
        <p:origin x="232" y="5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leen McKie" userId="+7kso953GyoAn2kh80eFQSPwjkvkp0YbmZIBh/+N8yg=" providerId="None" clId="Web-{C8D18221-DE0D-4166-AA8C-892F2B6239B3}"/>
    <pc:docChg chg="addSld delSld modSld sldOrd">
      <pc:chgData name="Kathleen McKie" userId="+7kso953GyoAn2kh80eFQSPwjkvkp0YbmZIBh/+N8yg=" providerId="None" clId="Web-{C8D18221-DE0D-4166-AA8C-892F2B6239B3}" dt="2026-01-27T21:27:48.784" v="789" actId="20577"/>
      <pc:docMkLst>
        <pc:docMk/>
      </pc:docMkLst>
      <pc:sldChg chg="del">
        <pc:chgData name="Kathleen McKie" userId="+7kso953GyoAn2kh80eFQSPwjkvkp0YbmZIBh/+N8yg=" providerId="None" clId="Web-{C8D18221-DE0D-4166-AA8C-892F2B6239B3}" dt="2026-01-27T21:21:38.267" v="669"/>
        <pc:sldMkLst>
          <pc:docMk/>
          <pc:sldMk cId="4218659710" sldId="259"/>
        </pc:sldMkLst>
      </pc:sldChg>
      <pc:sldChg chg="modSp ord">
        <pc:chgData name="Kathleen McKie" userId="+7kso953GyoAn2kh80eFQSPwjkvkp0YbmZIBh/+N8yg=" providerId="None" clId="Web-{C8D18221-DE0D-4166-AA8C-892F2B6239B3}" dt="2026-01-27T21:21:35.299" v="668" actId="20577"/>
        <pc:sldMkLst>
          <pc:docMk/>
          <pc:sldMk cId="3111790577" sldId="262"/>
        </pc:sldMkLst>
        <pc:spChg chg="mod">
          <ac:chgData name="Kathleen McKie" userId="+7kso953GyoAn2kh80eFQSPwjkvkp0YbmZIBh/+N8yg=" providerId="None" clId="Web-{C8D18221-DE0D-4166-AA8C-892F2B6239B3}" dt="2026-01-27T21:09:10.998" v="535" actId="20577"/>
          <ac:spMkLst>
            <pc:docMk/>
            <pc:sldMk cId="3111790577" sldId="262"/>
            <ac:spMk id="37" creationId="{66970839-B6F2-8F55-6C43-7C8C9F2E9260}"/>
          </ac:spMkLst>
        </pc:spChg>
        <pc:spChg chg="mod">
          <ac:chgData name="Kathleen McKie" userId="+7kso953GyoAn2kh80eFQSPwjkvkp0YbmZIBh/+N8yg=" providerId="None" clId="Web-{C8D18221-DE0D-4166-AA8C-892F2B6239B3}" dt="2026-01-27T21:21:35.299" v="668" actId="20577"/>
          <ac:spMkLst>
            <pc:docMk/>
            <pc:sldMk cId="3111790577" sldId="262"/>
            <ac:spMk id="39" creationId="{5E1014A0-26FA-3ECB-4EF5-1C6B2BD5A9AE}"/>
          </ac:spMkLst>
        </pc:spChg>
      </pc:sldChg>
      <pc:sldChg chg="modSp">
        <pc:chgData name="Kathleen McKie" userId="+7kso953GyoAn2kh80eFQSPwjkvkp0YbmZIBh/+N8yg=" providerId="None" clId="Web-{C8D18221-DE0D-4166-AA8C-892F2B6239B3}" dt="2026-01-27T21:10:00.782" v="549" actId="20577"/>
        <pc:sldMkLst>
          <pc:docMk/>
          <pc:sldMk cId="1582445923" sldId="264"/>
        </pc:sldMkLst>
        <pc:spChg chg="mod">
          <ac:chgData name="Kathleen McKie" userId="+7kso953GyoAn2kh80eFQSPwjkvkp0YbmZIBh/+N8yg=" providerId="None" clId="Web-{C8D18221-DE0D-4166-AA8C-892F2B6239B3}" dt="2026-01-27T21:10:00.782" v="549" actId="20577"/>
          <ac:spMkLst>
            <pc:docMk/>
            <pc:sldMk cId="1582445923" sldId="264"/>
            <ac:spMk id="9" creationId="{9E424FA2-515E-223B-0067-69FA351D4FAB}"/>
          </ac:spMkLst>
        </pc:spChg>
      </pc:sldChg>
      <pc:sldChg chg="modSp">
        <pc:chgData name="Kathleen McKie" userId="+7kso953GyoAn2kh80eFQSPwjkvkp0YbmZIBh/+N8yg=" providerId="None" clId="Web-{C8D18221-DE0D-4166-AA8C-892F2B6239B3}" dt="2026-01-27T20:47:15.096" v="207" actId="20577"/>
        <pc:sldMkLst>
          <pc:docMk/>
          <pc:sldMk cId="3458232348" sldId="266"/>
        </pc:sldMkLst>
        <pc:spChg chg="mod">
          <ac:chgData name="Kathleen McKie" userId="+7kso953GyoAn2kh80eFQSPwjkvkp0YbmZIBh/+N8yg=" providerId="None" clId="Web-{C8D18221-DE0D-4166-AA8C-892F2B6239B3}" dt="2026-01-27T20:47:15.096" v="207" actId="20577"/>
          <ac:spMkLst>
            <pc:docMk/>
            <pc:sldMk cId="3458232348" sldId="266"/>
            <ac:spMk id="6" creationId="{CF7DAB6C-7A92-7071-2A52-24CA58770D9C}"/>
          </ac:spMkLst>
        </pc:spChg>
      </pc:sldChg>
      <pc:sldChg chg="modSp">
        <pc:chgData name="Kathleen McKie" userId="+7kso953GyoAn2kh80eFQSPwjkvkp0YbmZIBh/+N8yg=" providerId="None" clId="Web-{C8D18221-DE0D-4166-AA8C-892F2B6239B3}" dt="2026-01-27T20:56:59.745" v="336" actId="20577"/>
        <pc:sldMkLst>
          <pc:docMk/>
          <pc:sldMk cId="1334394419" sldId="268"/>
        </pc:sldMkLst>
        <pc:spChg chg="mod">
          <ac:chgData name="Kathleen McKie" userId="+7kso953GyoAn2kh80eFQSPwjkvkp0YbmZIBh/+N8yg=" providerId="None" clId="Web-{C8D18221-DE0D-4166-AA8C-892F2B6239B3}" dt="2026-01-27T20:40:29.965" v="51" actId="20577"/>
          <ac:spMkLst>
            <pc:docMk/>
            <pc:sldMk cId="1334394419" sldId="268"/>
            <ac:spMk id="2" creationId="{AE346DA5-1617-D0E9-E3BE-56A269A03F13}"/>
          </ac:spMkLst>
        </pc:spChg>
        <pc:spChg chg="mod">
          <ac:chgData name="Kathleen McKie" userId="+7kso953GyoAn2kh80eFQSPwjkvkp0YbmZIBh/+N8yg=" providerId="None" clId="Web-{C8D18221-DE0D-4166-AA8C-892F2B6239B3}" dt="2026-01-27T20:56:59.745" v="336" actId="20577"/>
          <ac:spMkLst>
            <pc:docMk/>
            <pc:sldMk cId="1334394419" sldId="268"/>
            <ac:spMk id="9" creationId="{3F172A5B-6DF5-ED24-690C-4A63B5BAF1E7}"/>
          </ac:spMkLst>
        </pc:spChg>
      </pc:sldChg>
      <pc:sldChg chg="modSp ord">
        <pc:chgData name="Kathleen McKie" userId="+7kso953GyoAn2kh80eFQSPwjkvkp0YbmZIBh/+N8yg=" providerId="None" clId="Web-{C8D18221-DE0D-4166-AA8C-892F2B6239B3}" dt="2026-01-27T21:11:29.864" v="562" actId="20577"/>
        <pc:sldMkLst>
          <pc:docMk/>
          <pc:sldMk cId="1362065758" sldId="269"/>
        </pc:sldMkLst>
        <pc:spChg chg="mod">
          <ac:chgData name="Kathleen McKie" userId="+7kso953GyoAn2kh80eFQSPwjkvkp0YbmZIBh/+N8yg=" providerId="None" clId="Web-{C8D18221-DE0D-4166-AA8C-892F2B6239B3}" dt="2026-01-27T20:58:04.199" v="393" actId="20577"/>
          <ac:spMkLst>
            <pc:docMk/>
            <pc:sldMk cId="1362065758" sldId="269"/>
            <ac:spMk id="2" creationId="{AF1068CC-5BBD-1CA3-6A47-203248CD949C}"/>
          </ac:spMkLst>
        </pc:spChg>
        <pc:spChg chg="mod">
          <ac:chgData name="Kathleen McKie" userId="+7kso953GyoAn2kh80eFQSPwjkvkp0YbmZIBh/+N8yg=" providerId="None" clId="Web-{C8D18221-DE0D-4166-AA8C-892F2B6239B3}" dt="2026-01-27T21:11:29.864" v="562" actId="20577"/>
          <ac:spMkLst>
            <pc:docMk/>
            <pc:sldMk cId="1362065758" sldId="269"/>
            <ac:spMk id="8" creationId="{6C43A54C-BF52-B9D6-2BBF-E4C5DDBE2535}"/>
          </ac:spMkLst>
        </pc:spChg>
      </pc:sldChg>
      <pc:sldChg chg="addSp delSp modSp">
        <pc:chgData name="Kathleen McKie" userId="+7kso953GyoAn2kh80eFQSPwjkvkp0YbmZIBh/+N8yg=" providerId="None" clId="Web-{C8D18221-DE0D-4166-AA8C-892F2B6239B3}" dt="2026-01-27T20:32:34.410" v="9" actId="20577"/>
        <pc:sldMkLst>
          <pc:docMk/>
          <pc:sldMk cId="3324892720" sldId="271"/>
        </pc:sldMkLst>
        <pc:spChg chg="add del mod">
          <ac:chgData name="Kathleen McKie" userId="+7kso953GyoAn2kh80eFQSPwjkvkp0YbmZIBh/+N8yg=" providerId="None" clId="Web-{C8D18221-DE0D-4166-AA8C-892F2B6239B3}" dt="2026-01-27T20:32:34.410" v="9" actId="20577"/>
          <ac:spMkLst>
            <pc:docMk/>
            <pc:sldMk cId="3324892720" sldId="271"/>
            <ac:spMk id="4" creationId="{89996603-E833-10D1-3F73-B509124C57CA}"/>
          </ac:spMkLst>
        </pc:spChg>
        <pc:spChg chg="add del mod">
          <ac:chgData name="Kathleen McKie" userId="+7kso953GyoAn2kh80eFQSPwjkvkp0YbmZIBh/+N8yg=" providerId="None" clId="Web-{C8D18221-DE0D-4166-AA8C-892F2B6239B3}" dt="2026-01-27T20:31:55.301" v="2"/>
          <ac:spMkLst>
            <pc:docMk/>
            <pc:sldMk cId="3324892720" sldId="271"/>
            <ac:spMk id="5" creationId="{B5FBE052-8957-A98E-C8EF-0AEBD54B3390}"/>
          </ac:spMkLst>
        </pc:spChg>
      </pc:sldChg>
      <pc:sldChg chg="modSp">
        <pc:chgData name="Kathleen McKie" userId="+7kso953GyoAn2kh80eFQSPwjkvkp0YbmZIBh/+N8yg=" providerId="None" clId="Web-{C8D18221-DE0D-4166-AA8C-892F2B6239B3}" dt="2026-01-27T20:49:44.066" v="256" actId="20577"/>
        <pc:sldMkLst>
          <pc:docMk/>
          <pc:sldMk cId="1578696808" sldId="272"/>
        </pc:sldMkLst>
        <pc:spChg chg="mod">
          <ac:chgData name="Kathleen McKie" userId="+7kso953GyoAn2kh80eFQSPwjkvkp0YbmZIBh/+N8yg=" providerId="None" clId="Web-{C8D18221-DE0D-4166-AA8C-892F2B6239B3}" dt="2026-01-27T20:41:24.279" v="65" actId="20577"/>
          <ac:spMkLst>
            <pc:docMk/>
            <pc:sldMk cId="1578696808" sldId="272"/>
            <ac:spMk id="2" creationId="{1B0EBDBE-A6BC-B2BA-9D9D-9ECE38A3EE24}"/>
          </ac:spMkLst>
        </pc:spChg>
        <pc:spChg chg="mod">
          <ac:chgData name="Kathleen McKie" userId="+7kso953GyoAn2kh80eFQSPwjkvkp0YbmZIBh/+N8yg=" providerId="None" clId="Web-{C8D18221-DE0D-4166-AA8C-892F2B6239B3}" dt="2026-01-27T20:49:44.066" v="256" actId="20577"/>
          <ac:spMkLst>
            <pc:docMk/>
            <pc:sldMk cId="1578696808" sldId="272"/>
            <ac:spMk id="21" creationId="{4C1B016F-92EB-70AE-DDC4-056B2F3B151A}"/>
          </ac:spMkLst>
        </pc:spChg>
      </pc:sldChg>
      <pc:sldChg chg="ord">
        <pc:chgData name="Kathleen McKie" userId="+7kso953GyoAn2kh80eFQSPwjkvkp0YbmZIBh/+N8yg=" providerId="None" clId="Web-{C8D18221-DE0D-4166-AA8C-892F2B6239B3}" dt="2026-01-27T20:29:04.064" v="0"/>
        <pc:sldMkLst>
          <pc:docMk/>
          <pc:sldMk cId="1583046284" sldId="273"/>
        </pc:sldMkLst>
      </pc:sldChg>
      <pc:sldChg chg="modSp new">
        <pc:chgData name="Kathleen McKie" userId="+7kso953GyoAn2kh80eFQSPwjkvkp0YbmZIBh/+N8yg=" providerId="None" clId="Web-{C8D18221-DE0D-4166-AA8C-892F2B6239B3}" dt="2026-01-27T21:27:48.784" v="789" actId="20577"/>
        <pc:sldMkLst>
          <pc:docMk/>
          <pc:sldMk cId="3457918919" sldId="274"/>
        </pc:sldMkLst>
        <pc:spChg chg="mod">
          <ac:chgData name="Kathleen McKie" userId="+7kso953GyoAn2kh80eFQSPwjkvkp0YbmZIBh/+N8yg=" providerId="None" clId="Web-{C8D18221-DE0D-4166-AA8C-892F2B6239B3}" dt="2026-01-27T21:27:14.626" v="755" actId="20577"/>
          <ac:spMkLst>
            <pc:docMk/>
            <pc:sldMk cId="3457918919" sldId="274"/>
            <ac:spMk id="2" creationId="{BFE7D87E-3BEE-AF21-BB55-06C861786341}"/>
          </ac:spMkLst>
        </pc:spChg>
        <pc:spChg chg="mod">
          <ac:chgData name="Kathleen McKie" userId="+7kso953GyoAn2kh80eFQSPwjkvkp0YbmZIBh/+N8yg=" providerId="None" clId="Web-{C8D18221-DE0D-4166-AA8C-892F2B6239B3}" dt="2026-01-27T21:27:48.784" v="789" actId="20577"/>
          <ac:spMkLst>
            <pc:docMk/>
            <pc:sldMk cId="3457918919" sldId="274"/>
            <ac:spMk id="3" creationId="{D4783527-F75C-CC44-CA48-99E55096BF47}"/>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B17BD5-25F3-447B-B259-B24A47906B84}"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en-US"/>
        </a:p>
      </dgm:t>
    </dgm:pt>
    <dgm:pt modelId="{A5A35AFC-A2E5-4185-837C-688B2F7FF05E}">
      <dgm:prSet/>
      <dgm:spPr/>
      <dgm:t>
        <a:bodyPr/>
        <a:lstStyle/>
        <a:p>
          <a:r>
            <a:rPr lang="en-US"/>
            <a:t>Clinical care</a:t>
          </a:r>
        </a:p>
      </dgm:t>
    </dgm:pt>
    <dgm:pt modelId="{F60634F5-0401-4E45-9433-441EF3CE8DCE}" type="parTrans" cxnId="{4E172BD2-48DF-4364-AEBA-92B89A288B85}">
      <dgm:prSet/>
      <dgm:spPr/>
      <dgm:t>
        <a:bodyPr/>
        <a:lstStyle/>
        <a:p>
          <a:endParaRPr lang="en-US"/>
        </a:p>
      </dgm:t>
    </dgm:pt>
    <dgm:pt modelId="{4D40EC22-CC07-4181-8CA8-988D5535326C}" type="sibTrans" cxnId="{4E172BD2-48DF-4364-AEBA-92B89A288B85}">
      <dgm:prSet/>
      <dgm:spPr/>
      <dgm:t>
        <a:bodyPr/>
        <a:lstStyle/>
        <a:p>
          <a:endParaRPr lang="en-US"/>
        </a:p>
      </dgm:t>
    </dgm:pt>
    <dgm:pt modelId="{AB7E7B76-1F59-41FA-AFA9-EACC79A0DC0C}">
      <dgm:prSet/>
      <dgm:spPr/>
      <dgm:t>
        <a:bodyPr/>
        <a:lstStyle/>
        <a:p>
          <a:r>
            <a:rPr lang="en-US"/>
            <a:t>Education</a:t>
          </a:r>
        </a:p>
      </dgm:t>
    </dgm:pt>
    <dgm:pt modelId="{C2A1A9AD-23D0-485E-B8BA-F53F5C092D08}" type="parTrans" cxnId="{F8DD2CDF-778E-45DE-93F7-84E0414582F5}">
      <dgm:prSet/>
      <dgm:spPr/>
      <dgm:t>
        <a:bodyPr/>
        <a:lstStyle/>
        <a:p>
          <a:endParaRPr lang="en-US"/>
        </a:p>
      </dgm:t>
    </dgm:pt>
    <dgm:pt modelId="{C2CE29B6-00C8-4A3A-AF81-09D66E601DC5}" type="sibTrans" cxnId="{F8DD2CDF-778E-45DE-93F7-84E0414582F5}">
      <dgm:prSet/>
      <dgm:spPr/>
      <dgm:t>
        <a:bodyPr/>
        <a:lstStyle/>
        <a:p>
          <a:endParaRPr lang="en-US"/>
        </a:p>
      </dgm:t>
    </dgm:pt>
    <dgm:pt modelId="{1819F6BF-7B9A-41C2-861C-903AD3955DEE}">
      <dgm:prSet/>
      <dgm:spPr/>
      <dgm:t>
        <a:bodyPr/>
        <a:lstStyle/>
        <a:p>
          <a:r>
            <a:rPr lang="en-US"/>
            <a:t>Research</a:t>
          </a:r>
        </a:p>
      </dgm:t>
    </dgm:pt>
    <dgm:pt modelId="{A6D088BA-79A5-47C1-8592-9F6678F49E30}" type="parTrans" cxnId="{A03F5189-12EF-4F55-9D83-98386B085E5A}">
      <dgm:prSet/>
      <dgm:spPr/>
      <dgm:t>
        <a:bodyPr/>
        <a:lstStyle/>
        <a:p>
          <a:endParaRPr lang="en-US"/>
        </a:p>
      </dgm:t>
    </dgm:pt>
    <dgm:pt modelId="{174DDA9D-1A46-44AE-81AB-F46CB47332A3}" type="sibTrans" cxnId="{A03F5189-12EF-4F55-9D83-98386B085E5A}">
      <dgm:prSet/>
      <dgm:spPr/>
      <dgm:t>
        <a:bodyPr/>
        <a:lstStyle/>
        <a:p>
          <a:endParaRPr lang="en-US"/>
        </a:p>
      </dgm:t>
    </dgm:pt>
    <dgm:pt modelId="{15A7BB9F-E16F-2A43-ADBB-1D18200A802B}" type="pres">
      <dgm:prSet presAssocID="{5FB17BD5-25F3-447B-B259-B24A47906B84}" presName="hierChild1" presStyleCnt="0">
        <dgm:presLayoutVars>
          <dgm:chPref val="1"/>
          <dgm:dir/>
          <dgm:animOne val="branch"/>
          <dgm:animLvl val="lvl"/>
          <dgm:resizeHandles/>
        </dgm:presLayoutVars>
      </dgm:prSet>
      <dgm:spPr/>
    </dgm:pt>
    <dgm:pt modelId="{FA566776-9303-B148-8EED-C7980A0CA1F5}" type="pres">
      <dgm:prSet presAssocID="{A5A35AFC-A2E5-4185-837C-688B2F7FF05E}" presName="hierRoot1" presStyleCnt="0"/>
      <dgm:spPr/>
    </dgm:pt>
    <dgm:pt modelId="{BCF13C61-1304-B44B-8F87-48E140476B36}" type="pres">
      <dgm:prSet presAssocID="{A5A35AFC-A2E5-4185-837C-688B2F7FF05E}" presName="composite" presStyleCnt="0"/>
      <dgm:spPr/>
    </dgm:pt>
    <dgm:pt modelId="{B22B4A0F-E7CE-FA47-B5C3-F9F52DDA534A}" type="pres">
      <dgm:prSet presAssocID="{A5A35AFC-A2E5-4185-837C-688B2F7FF05E}" presName="background" presStyleLbl="node0" presStyleIdx="0" presStyleCnt="3"/>
      <dgm:spPr/>
    </dgm:pt>
    <dgm:pt modelId="{061A8B1A-86FB-C34D-8CE9-AF90BBA7109B}" type="pres">
      <dgm:prSet presAssocID="{A5A35AFC-A2E5-4185-837C-688B2F7FF05E}" presName="text" presStyleLbl="fgAcc0" presStyleIdx="0" presStyleCnt="3">
        <dgm:presLayoutVars>
          <dgm:chPref val="3"/>
        </dgm:presLayoutVars>
      </dgm:prSet>
      <dgm:spPr/>
    </dgm:pt>
    <dgm:pt modelId="{E111D84A-212E-F54F-AE8F-36060D4183AA}" type="pres">
      <dgm:prSet presAssocID="{A5A35AFC-A2E5-4185-837C-688B2F7FF05E}" presName="hierChild2" presStyleCnt="0"/>
      <dgm:spPr/>
    </dgm:pt>
    <dgm:pt modelId="{1E75F3D8-952F-1747-BF5E-444645EE3B40}" type="pres">
      <dgm:prSet presAssocID="{AB7E7B76-1F59-41FA-AFA9-EACC79A0DC0C}" presName="hierRoot1" presStyleCnt="0"/>
      <dgm:spPr/>
    </dgm:pt>
    <dgm:pt modelId="{E5755D44-B954-E341-8353-29F22A8F719C}" type="pres">
      <dgm:prSet presAssocID="{AB7E7B76-1F59-41FA-AFA9-EACC79A0DC0C}" presName="composite" presStyleCnt="0"/>
      <dgm:spPr/>
    </dgm:pt>
    <dgm:pt modelId="{48504706-7B42-0147-A1F2-461D765F36F2}" type="pres">
      <dgm:prSet presAssocID="{AB7E7B76-1F59-41FA-AFA9-EACC79A0DC0C}" presName="background" presStyleLbl="node0" presStyleIdx="1" presStyleCnt="3"/>
      <dgm:spPr/>
    </dgm:pt>
    <dgm:pt modelId="{CDC0740F-9C04-CB48-B82A-538DC42E9D72}" type="pres">
      <dgm:prSet presAssocID="{AB7E7B76-1F59-41FA-AFA9-EACC79A0DC0C}" presName="text" presStyleLbl="fgAcc0" presStyleIdx="1" presStyleCnt="3">
        <dgm:presLayoutVars>
          <dgm:chPref val="3"/>
        </dgm:presLayoutVars>
      </dgm:prSet>
      <dgm:spPr/>
    </dgm:pt>
    <dgm:pt modelId="{4DDD16F0-5C2C-EE46-97A4-5F3415BFD62A}" type="pres">
      <dgm:prSet presAssocID="{AB7E7B76-1F59-41FA-AFA9-EACC79A0DC0C}" presName="hierChild2" presStyleCnt="0"/>
      <dgm:spPr/>
    </dgm:pt>
    <dgm:pt modelId="{B2F55572-F6EE-DB49-82B2-62B4925E0AC1}" type="pres">
      <dgm:prSet presAssocID="{1819F6BF-7B9A-41C2-861C-903AD3955DEE}" presName="hierRoot1" presStyleCnt="0"/>
      <dgm:spPr/>
    </dgm:pt>
    <dgm:pt modelId="{9E59342E-C2EB-8B4E-BADC-E996275D980D}" type="pres">
      <dgm:prSet presAssocID="{1819F6BF-7B9A-41C2-861C-903AD3955DEE}" presName="composite" presStyleCnt="0"/>
      <dgm:spPr/>
    </dgm:pt>
    <dgm:pt modelId="{0334743E-510C-084E-8D61-845C48A0331F}" type="pres">
      <dgm:prSet presAssocID="{1819F6BF-7B9A-41C2-861C-903AD3955DEE}" presName="background" presStyleLbl="node0" presStyleIdx="2" presStyleCnt="3"/>
      <dgm:spPr/>
    </dgm:pt>
    <dgm:pt modelId="{4D389DA4-5A77-B04B-BEDC-A29668E2C4AD}" type="pres">
      <dgm:prSet presAssocID="{1819F6BF-7B9A-41C2-861C-903AD3955DEE}" presName="text" presStyleLbl="fgAcc0" presStyleIdx="2" presStyleCnt="3">
        <dgm:presLayoutVars>
          <dgm:chPref val="3"/>
        </dgm:presLayoutVars>
      </dgm:prSet>
      <dgm:spPr/>
    </dgm:pt>
    <dgm:pt modelId="{98C7D5AF-5915-B240-A515-B9720898E318}" type="pres">
      <dgm:prSet presAssocID="{1819F6BF-7B9A-41C2-861C-903AD3955DEE}" presName="hierChild2" presStyleCnt="0"/>
      <dgm:spPr/>
    </dgm:pt>
  </dgm:ptLst>
  <dgm:cxnLst>
    <dgm:cxn modelId="{7235B22B-BBB1-1140-AC7E-11DA44A4A86A}" type="presOf" srcId="{AB7E7B76-1F59-41FA-AFA9-EACC79A0DC0C}" destId="{CDC0740F-9C04-CB48-B82A-538DC42E9D72}" srcOrd="0" destOrd="0" presId="urn:microsoft.com/office/officeart/2005/8/layout/hierarchy1"/>
    <dgm:cxn modelId="{6CCEFA52-6590-FF4F-8971-5ABEAA760BEE}" type="presOf" srcId="{1819F6BF-7B9A-41C2-861C-903AD3955DEE}" destId="{4D389DA4-5A77-B04B-BEDC-A29668E2C4AD}" srcOrd="0" destOrd="0" presId="urn:microsoft.com/office/officeart/2005/8/layout/hierarchy1"/>
    <dgm:cxn modelId="{8A2E3461-4DF4-264B-9526-FA751D81ABE0}" type="presOf" srcId="{5FB17BD5-25F3-447B-B259-B24A47906B84}" destId="{15A7BB9F-E16F-2A43-ADBB-1D18200A802B}" srcOrd="0" destOrd="0" presId="urn:microsoft.com/office/officeart/2005/8/layout/hierarchy1"/>
    <dgm:cxn modelId="{A03F5189-12EF-4F55-9D83-98386B085E5A}" srcId="{5FB17BD5-25F3-447B-B259-B24A47906B84}" destId="{1819F6BF-7B9A-41C2-861C-903AD3955DEE}" srcOrd="2" destOrd="0" parTransId="{A6D088BA-79A5-47C1-8592-9F6678F49E30}" sibTransId="{174DDA9D-1A46-44AE-81AB-F46CB47332A3}"/>
    <dgm:cxn modelId="{DE04D4AC-B4EC-BE43-A301-5EEA1FCE5DDF}" type="presOf" srcId="{A5A35AFC-A2E5-4185-837C-688B2F7FF05E}" destId="{061A8B1A-86FB-C34D-8CE9-AF90BBA7109B}" srcOrd="0" destOrd="0" presId="urn:microsoft.com/office/officeart/2005/8/layout/hierarchy1"/>
    <dgm:cxn modelId="{4E172BD2-48DF-4364-AEBA-92B89A288B85}" srcId="{5FB17BD5-25F3-447B-B259-B24A47906B84}" destId="{A5A35AFC-A2E5-4185-837C-688B2F7FF05E}" srcOrd="0" destOrd="0" parTransId="{F60634F5-0401-4E45-9433-441EF3CE8DCE}" sibTransId="{4D40EC22-CC07-4181-8CA8-988D5535326C}"/>
    <dgm:cxn modelId="{F8DD2CDF-778E-45DE-93F7-84E0414582F5}" srcId="{5FB17BD5-25F3-447B-B259-B24A47906B84}" destId="{AB7E7B76-1F59-41FA-AFA9-EACC79A0DC0C}" srcOrd="1" destOrd="0" parTransId="{C2A1A9AD-23D0-485E-B8BA-F53F5C092D08}" sibTransId="{C2CE29B6-00C8-4A3A-AF81-09D66E601DC5}"/>
    <dgm:cxn modelId="{4FD752C2-7FF2-454F-8F52-F0FE6892E3AE}" type="presParOf" srcId="{15A7BB9F-E16F-2A43-ADBB-1D18200A802B}" destId="{FA566776-9303-B148-8EED-C7980A0CA1F5}" srcOrd="0" destOrd="0" presId="urn:microsoft.com/office/officeart/2005/8/layout/hierarchy1"/>
    <dgm:cxn modelId="{6D905FFA-F936-AA41-8D29-37354DCD6791}" type="presParOf" srcId="{FA566776-9303-B148-8EED-C7980A0CA1F5}" destId="{BCF13C61-1304-B44B-8F87-48E140476B36}" srcOrd="0" destOrd="0" presId="urn:microsoft.com/office/officeart/2005/8/layout/hierarchy1"/>
    <dgm:cxn modelId="{8F458FB1-5393-F741-BEB8-2C1B3A389344}" type="presParOf" srcId="{BCF13C61-1304-B44B-8F87-48E140476B36}" destId="{B22B4A0F-E7CE-FA47-B5C3-F9F52DDA534A}" srcOrd="0" destOrd="0" presId="urn:microsoft.com/office/officeart/2005/8/layout/hierarchy1"/>
    <dgm:cxn modelId="{36824235-CDC8-F64C-A2AC-376A36F27C10}" type="presParOf" srcId="{BCF13C61-1304-B44B-8F87-48E140476B36}" destId="{061A8B1A-86FB-C34D-8CE9-AF90BBA7109B}" srcOrd="1" destOrd="0" presId="urn:microsoft.com/office/officeart/2005/8/layout/hierarchy1"/>
    <dgm:cxn modelId="{D60205F7-5ABB-054C-A732-EA4293A59DF5}" type="presParOf" srcId="{FA566776-9303-B148-8EED-C7980A0CA1F5}" destId="{E111D84A-212E-F54F-AE8F-36060D4183AA}" srcOrd="1" destOrd="0" presId="urn:microsoft.com/office/officeart/2005/8/layout/hierarchy1"/>
    <dgm:cxn modelId="{F4D5AD6C-60D2-8441-9433-0E13C8ABAA35}" type="presParOf" srcId="{15A7BB9F-E16F-2A43-ADBB-1D18200A802B}" destId="{1E75F3D8-952F-1747-BF5E-444645EE3B40}" srcOrd="1" destOrd="0" presId="urn:microsoft.com/office/officeart/2005/8/layout/hierarchy1"/>
    <dgm:cxn modelId="{AD740A52-A518-8249-A24A-70CB27B9A483}" type="presParOf" srcId="{1E75F3D8-952F-1747-BF5E-444645EE3B40}" destId="{E5755D44-B954-E341-8353-29F22A8F719C}" srcOrd="0" destOrd="0" presId="urn:microsoft.com/office/officeart/2005/8/layout/hierarchy1"/>
    <dgm:cxn modelId="{92AF122D-7454-2C4D-836C-91FBDE40454C}" type="presParOf" srcId="{E5755D44-B954-E341-8353-29F22A8F719C}" destId="{48504706-7B42-0147-A1F2-461D765F36F2}" srcOrd="0" destOrd="0" presId="urn:microsoft.com/office/officeart/2005/8/layout/hierarchy1"/>
    <dgm:cxn modelId="{C74037B2-CE6E-304A-AB77-D7388216E7FF}" type="presParOf" srcId="{E5755D44-B954-E341-8353-29F22A8F719C}" destId="{CDC0740F-9C04-CB48-B82A-538DC42E9D72}" srcOrd="1" destOrd="0" presId="urn:microsoft.com/office/officeart/2005/8/layout/hierarchy1"/>
    <dgm:cxn modelId="{EEDDEECD-E534-2141-91CD-6A90697DF85F}" type="presParOf" srcId="{1E75F3D8-952F-1747-BF5E-444645EE3B40}" destId="{4DDD16F0-5C2C-EE46-97A4-5F3415BFD62A}" srcOrd="1" destOrd="0" presId="urn:microsoft.com/office/officeart/2005/8/layout/hierarchy1"/>
    <dgm:cxn modelId="{80CF1EF2-20D7-C647-8E96-3FE3C02F31D1}" type="presParOf" srcId="{15A7BB9F-E16F-2A43-ADBB-1D18200A802B}" destId="{B2F55572-F6EE-DB49-82B2-62B4925E0AC1}" srcOrd="2" destOrd="0" presId="urn:microsoft.com/office/officeart/2005/8/layout/hierarchy1"/>
    <dgm:cxn modelId="{A16810C5-3E63-A845-9EED-C274D7D627D4}" type="presParOf" srcId="{B2F55572-F6EE-DB49-82B2-62B4925E0AC1}" destId="{9E59342E-C2EB-8B4E-BADC-E996275D980D}" srcOrd="0" destOrd="0" presId="urn:microsoft.com/office/officeart/2005/8/layout/hierarchy1"/>
    <dgm:cxn modelId="{16665742-92F7-3D43-BC70-B63259BE662C}" type="presParOf" srcId="{9E59342E-C2EB-8B4E-BADC-E996275D980D}" destId="{0334743E-510C-084E-8D61-845C48A0331F}" srcOrd="0" destOrd="0" presId="urn:microsoft.com/office/officeart/2005/8/layout/hierarchy1"/>
    <dgm:cxn modelId="{95B47DC7-1590-964E-A372-47CCA01BDC03}" type="presParOf" srcId="{9E59342E-C2EB-8B4E-BADC-E996275D980D}" destId="{4D389DA4-5A77-B04B-BEDC-A29668E2C4AD}" srcOrd="1" destOrd="0" presId="urn:microsoft.com/office/officeart/2005/8/layout/hierarchy1"/>
    <dgm:cxn modelId="{6595DF29-E614-AD44-9D13-D6528581D038}" type="presParOf" srcId="{B2F55572-F6EE-DB49-82B2-62B4925E0AC1}" destId="{98C7D5AF-5915-B240-A515-B9720898E31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2B4A0F-E7CE-FA47-B5C3-F9F52DDA534A}">
      <dsp:nvSpPr>
        <dsp:cNvPr id="0" name=""/>
        <dsp:cNvSpPr/>
      </dsp:nvSpPr>
      <dsp:spPr>
        <a:xfrm>
          <a:off x="0" y="1329410"/>
          <a:ext cx="1500242" cy="9526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61A8B1A-86FB-C34D-8CE9-AF90BBA7109B}">
      <dsp:nvSpPr>
        <dsp:cNvPr id="0" name=""/>
        <dsp:cNvSpPr/>
      </dsp:nvSpPr>
      <dsp:spPr>
        <a:xfrm>
          <a:off x="166693" y="1487769"/>
          <a:ext cx="1500242" cy="95265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Clinical care</a:t>
          </a:r>
        </a:p>
      </dsp:txBody>
      <dsp:txXfrm>
        <a:off x="194595" y="1515671"/>
        <a:ext cx="1444438" cy="896850"/>
      </dsp:txXfrm>
    </dsp:sp>
    <dsp:sp modelId="{48504706-7B42-0147-A1F2-461D765F36F2}">
      <dsp:nvSpPr>
        <dsp:cNvPr id="0" name=""/>
        <dsp:cNvSpPr/>
      </dsp:nvSpPr>
      <dsp:spPr>
        <a:xfrm>
          <a:off x="1833630" y="1329410"/>
          <a:ext cx="1500242" cy="9526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DC0740F-9C04-CB48-B82A-538DC42E9D72}">
      <dsp:nvSpPr>
        <dsp:cNvPr id="0" name=""/>
        <dsp:cNvSpPr/>
      </dsp:nvSpPr>
      <dsp:spPr>
        <a:xfrm>
          <a:off x="2000323" y="1487769"/>
          <a:ext cx="1500242" cy="95265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Education</a:t>
          </a:r>
        </a:p>
      </dsp:txBody>
      <dsp:txXfrm>
        <a:off x="2028225" y="1515671"/>
        <a:ext cx="1444438" cy="896850"/>
      </dsp:txXfrm>
    </dsp:sp>
    <dsp:sp modelId="{0334743E-510C-084E-8D61-845C48A0331F}">
      <dsp:nvSpPr>
        <dsp:cNvPr id="0" name=""/>
        <dsp:cNvSpPr/>
      </dsp:nvSpPr>
      <dsp:spPr>
        <a:xfrm>
          <a:off x="3667260" y="1329410"/>
          <a:ext cx="1500242" cy="9526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D389DA4-5A77-B04B-BEDC-A29668E2C4AD}">
      <dsp:nvSpPr>
        <dsp:cNvPr id="0" name=""/>
        <dsp:cNvSpPr/>
      </dsp:nvSpPr>
      <dsp:spPr>
        <a:xfrm>
          <a:off x="3833954" y="1487769"/>
          <a:ext cx="1500242" cy="95265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Research</a:t>
          </a:r>
        </a:p>
      </dsp:txBody>
      <dsp:txXfrm>
        <a:off x="3861856" y="1515671"/>
        <a:ext cx="1444438" cy="89685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1028D3-8C8B-704A-8B10-90F3F9D1C849}" type="datetimeFigureOut">
              <a:rPr lang="en-US" smtClean="0"/>
              <a:t>1/29/26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2AC94A-8CF9-4648-9487-03714D269661}" type="slidenum">
              <a:rPr lang="en-US" smtClean="0"/>
              <a:t>‹#›</a:t>
            </a:fld>
            <a:endParaRPr lang="en-US"/>
          </a:p>
        </p:txBody>
      </p:sp>
    </p:spTree>
    <p:extLst>
      <p:ext uri="{BB962C8B-B14F-4D97-AF65-F5344CB8AC3E}">
        <p14:creationId xmlns:p14="http://schemas.microsoft.com/office/powerpoint/2010/main" val="396374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Emphasis on productivity, EMR, AI, complexity of patients, acuity, work hour rules</a:t>
            </a:r>
          </a:p>
        </p:txBody>
      </p:sp>
      <p:sp>
        <p:nvSpPr>
          <p:cNvPr id="4" name="Slide Number Placeholder 3"/>
          <p:cNvSpPr>
            <a:spLocks noGrp="1"/>
          </p:cNvSpPr>
          <p:nvPr>
            <p:ph type="sldNum" sz="quarter" idx="5"/>
          </p:nvPr>
        </p:nvSpPr>
        <p:spPr/>
        <p:txBody>
          <a:bodyPr/>
          <a:lstStyle/>
          <a:p>
            <a:fld id="{A22AC94A-8CF9-4648-9487-03714D269661}" type="slidenum">
              <a:rPr lang="en-US" smtClean="0"/>
              <a:t>8</a:t>
            </a:fld>
            <a:endParaRPr lang="en-US"/>
          </a:p>
        </p:txBody>
      </p:sp>
    </p:spTree>
    <p:extLst>
      <p:ext uri="{BB962C8B-B14F-4D97-AF65-F5344CB8AC3E}">
        <p14:creationId xmlns:p14="http://schemas.microsoft.com/office/powerpoint/2010/main" val="3092852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08C4E-BCFD-9EE3-4DD9-0F67D6F3FF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97B7F7-3765-3948-0BF5-7046F0BFE8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D29514-E025-4ECC-8759-7F1415E2FECD}"/>
              </a:ext>
            </a:extLst>
          </p:cNvPr>
          <p:cNvSpPr>
            <a:spLocks noGrp="1"/>
          </p:cNvSpPr>
          <p:nvPr>
            <p:ph type="dt" sz="half" idx="10"/>
          </p:nvPr>
        </p:nvSpPr>
        <p:spPr/>
        <p:txBody>
          <a:bodyPr/>
          <a:lstStyle/>
          <a:p>
            <a:fld id="{6B51D4B4-023E-8F48-AB71-0AD94740DCF2}" type="datetimeFigureOut">
              <a:rPr lang="en-US" smtClean="0"/>
              <a:t>1/29/26</a:t>
            </a:fld>
            <a:endParaRPr lang="en-US"/>
          </a:p>
        </p:txBody>
      </p:sp>
      <p:sp>
        <p:nvSpPr>
          <p:cNvPr id="5" name="Footer Placeholder 4">
            <a:extLst>
              <a:ext uri="{FF2B5EF4-FFF2-40B4-BE49-F238E27FC236}">
                <a16:creationId xmlns:a16="http://schemas.microsoft.com/office/drawing/2014/main" id="{D96359A6-9B39-9837-32B9-8C53CB153F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C6F8E6-9038-27E4-3E04-EA6C352C88FF}"/>
              </a:ext>
            </a:extLst>
          </p:cNvPr>
          <p:cNvSpPr>
            <a:spLocks noGrp="1"/>
          </p:cNvSpPr>
          <p:nvPr>
            <p:ph type="sldNum" sz="quarter" idx="12"/>
          </p:nvPr>
        </p:nvSpPr>
        <p:spPr/>
        <p:txBody>
          <a:bodyPr/>
          <a:lstStyle/>
          <a:p>
            <a:fld id="{ED2875E5-CBFE-A844-A674-027176C5A8BB}" type="slidenum">
              <a:rPr lang="en-US" smtClean="0"/>
              <a:t>‹#›</a:t>
            </a:fld>
            <a:endParaRPr lang="en-US"/>
          </a:p>
        </p:txBody>
      </p:sp>
    </p:spTree>
    <p:extLst>
      <p:ext uri="{BB962C8B-B14F-4D97-AF65-F5344CB8AC3E}">
        <p14:creationId xmlns:p14="http://schemas.microsoft.com/office/powerpoint/2010/main" val="2179994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D8DD4-88DD-B50A-723C-672A4C8963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43BFFF-E156-514C-10C4-E21C2B25E3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398F9D-2B9B-2193-0C95-341785F536D1}"/>
              </a:ext>
            </a:extLst>
          </p:cNvPr>
          <p:cNvSpPr>
            <a:spLocks noGrp="1"/>
          </p:cNvSpPr>
          <p:nvPr>
            <p:ph type="dt" sz="half" idx="10"/>
          </p:nvPr>
        </p:nvSpPr>
        <p:spPr/>
        <p:txBody>
          <a:bodyPr/>
          <a:lstStyle/>
          <a:p>
            <a:fld id="{6B51D4B4-023E-8F48-AB71-0AD94740DCF2}" type="datetimeFigureOut">
              <a:rPr lang="en-US" smtClean="0"/>
              <a:t>1/29/26</a:t>
            </a:fld>
            <a:endParaRPr lang="en-US"/>
          </a:p>
        </p:txBody>
      </p:sp>
      <p:sp>
        <p:nvSpPr>
          <p:cNvPr id="5" name="Footer Placeholder 4">
            <a:extLst>
              <a:ext uri="{FF2B5EF4-FFF2-40B4-BE49-F238E27FC236}">
                <a16:creationId xmlns:a16="http://schemas.microsoft.com/office/drawing/2014/main" id="{328F3A70-7D7B-851E-9F72-0BFEA38E71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1096F5-418E-FF32-F646-B87B734271CE}"/>
              </a:ext>
            </a:extLst>
          </p:cNvPr>
          <p:cNvSpPr>
            <a:spLocks noGrp="1"/>
          </p:cNvSpPr>
          <p:nvPr>
            <p:ph type="sldNum" sz="quarter" idx="12"/>
          </p:nvPr>
        </p:nvSpPr>
        <p:spPr/>
        <p:txBody>
          <a:bodyPr/>
          <a:lstStyle/>
          <a:p>
            <a:fld id="{ED2875E5-CBFE-A844-A674-027176C5A8BB}" type="slidenum">
              <a:rPr lang="en-US" smtClean="0"/>
              <a:t>‹#›</a:t>
            </a:fld>
            <a:endParaRPr lang="en-US"/>
          </a:p>
        </p:txBody>
      </p:sp>
    </p:spTree>
    <p:extLst>
      <p:ext uri="{BB962C8B-B14F-4D97-AF65-F5344CB8AC3E}">
        <p14:creationId xmlns:p14="http://schemas.microsoft.com/office/powerpoint/2010/main" val="2842533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5465AB-6B58-2F8A-C981-3114962E86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DD0832-7D14-1FB7-1841-98683A392A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94398-8179-3D17-B175-D6413E08EB16}"/>
              </a:ext>
            </a:extLst>
          </p:cNvPr>
          <p:cNvSpPr>
            <a:spLocks noGrp="1"/>
          </p:cNvSpPr>
          <p:nvPr>
            <p:ph type="dt" sz="half" idx="10"/>
          </p:nvPr>
        </p:nvSpPr>
        <p:spPr/>
        <p:txBody>
          <a:bodyPr/>
          <a:lstStyle/>
          <a:p>
            <a:fld id="{6B51D4B4-023E-8F48-AB71-0AD94740DCF2}" type="datetimeFigureOut">
              <a:rPr lang="en-US" smtClean="0"/>
              <a:t>1/29/26</a:t>
            </a:fld>
            <a:endParaRPr lang="en-US"/>
          </a:p>
        </p:txBody>
      </p:sp>
      <p:sp>
        <p:nvSpPr>
          <p:cNvPr id="5" name="Footer Placeholder 4">
            <a:extLst>
              <a:ext uri="{FF2B5EF4-FFF2-40B4-BE49-F238E27FC236}">
                <a16:creationId xmlns:a16="http://schemas.microsoft.com/office/drawing/2014/main" id="{F89E9406-4982-F449-BC9C-6EC156E5E2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FE8737-B641-13F8-7BB3-0726C4DC1FEB}"/>
              </a:ext>
            </a:extLst>
          </p:cNvPr>
          <p:cNvSpPr>
            <a:spLocks noGrp="1"/>
          </p:cNvSpPr>
          <p:nvPr>
            <p:ph type="sldNum" sz="quarter" idx="12"/>
          </p:nvPr>
        </p:nvSpPr>
        <p:spPr/>
        <p:txBody>
          <a:bodyPr/>
          <a:lstStyle/>
          <a:p>
            <a:fld id="{ED2875E5-CBFE-A844-A674-027176C5A8BB}" type="slidenum">
              <a:rPr lang="en-US" smtClean="0"/>
              <a:t>‹#›</a:t>
            </a:fld>
            <a:endParaRPr lang="en-US"/>
          </a:p>
        </p:txBody>
      </p:sp>
    </p:spTree>
    <p:extLst>
      <p:ext uri="{BB962C8B-B14F-4D97-AF65-F5344CB8AC3E}">
        <p14:creationId xmlns:p14="http://schemas.microsoft.com/office/powerpoint/2010/main" val="2794962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652DC-3F98-1D2D-8BDE-48A7C906E7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1C1BA6-D295-C91B-E304-7599DEEC09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424CC8-F316-4143-D1EF-E3FC121A022E}"/>
              </a:ext>
            </a:extLst>
          </p:cNvPr>
          <p:cNvSpPr>
            <a:spLocks noGrp="1"/>
          </p:cNvSpPr>
          <p:nvPr>
            <p:ph type="dt" sz="half" idx="10"/>
          </p:nvPr>
        </p:nvSpPr>
        <p:spPr/>
        <p:txBody>
          <a:bodyPr/>
          <a:lstStyle/>
          <a:p>
            <a:fld id="{6B51D4B4-023E-8F48-AB71-0AD94740DCF2}" type="datetimeFigureOut">
              <a:rPr lang="en-US" smtClean="0"/>
              <a:t>1/29/26</a:t>
            </a:fld>
            <a:endParaRPr lang="en-US"/>
          </a:p>
        </p:txBody>
      </p:sp>
      <p:sp>
        <p:nvSpPr>
          <p:cNvPr id="5" name="Footer Placeholder 4">
            <a:extLst>
              <a:ext uri="{FF2B5EF4-FFF2-40B4-BE49-F238E27FC236}">
                <a16:creationId xmlns:a16="http://schemas.microsoft.com/office/drawing/2014/main" id="{1894A861-CA37-94BB-E703-F66C09C9D0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A5BC20-922D-FBA5-2C67-0017B778BADC}"/>
              </a:ext>
            </a:extLst>
          </p:cNvPr>
          <p:cNvSpPr>
            <a:spLocks noGrp="1"/>
          </p:cNvSpPr>
          <p:nvPr>
            <p:ph type="sldNum" sz="quarter" idx="12"/>
          </p:nvPr>
        </p:nvSpPr>
        <p:spPr/>
        <p:txBody>
          <a:bodyPr/>
          <a:lstStyle/>
          <a:p>
            <a:fld id="{ED2875E5-CBFE-A844-A674-027176C5A8BB}" type="slidenum">
              <a:rPr lang="en-US" smtClean="0"/>
              <a:t>‹#›</a:t>
            </a:fld>
            <a:endParaRPr lang="en-US"/>
          </a:p>
        </p:txBody>
      </p:sp>
    </p:spTree>
    <p:extLst>
      <p:ext uri="{BB962C8B-B14F-4D97-AF65-F5344CB8AC3E}">
        <p14:creationId xmlns:p14="http://schemas.microsoft.com/office/powerpoint/2010/main" val="4183421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A4B82-66AB-523B-864E-6F00740A74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A602E3-E873-76AD-6948-E71433D97BE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4DF8CC-96E2-1C68-CC7C-71A89C264A8D}"/>
              </a:ext>
            </a:extLst>
          </p:cNvPr>
          <p:cNvSpPr>
            <a:spLocks noGrp="1"/>
          </p:cNvSpPr>
          <p:nvPr>
            <p:ph type="dt" sz="half" idx="10"/>
          </p:nvPr>
        </p:nvSpPr>
        <p:spPr/>
        <p:txBody>
          <a:bodyPr/>
          <a:lstStyle/>
          <a:p>
            <a:fld id="{6B51D4B4-023E-8F48-AB71-0AD94740DCF2}" type="datetimeFigureOut">
              <a:rPr lang="en-US" smtClean="0"/>
              <a:t>1/29/26</a:t>
            </a:fld>
            <a:endParaRPr lang="en-US"/>
          </a:p>
        </p:txBody>
      </p:sp>
      <p:sp>
        <p:nvSpPr>
          <p:cNvPr id="5" name="Footer Placeholder 4">
            <a:extLst>
              <a:ext uri="{FF2B5EF4-FFF2-40B4-BE49-F238E27FC236}">
                <a16:creationId xmlns:a16="http://schemas.microsoft.com/office/drawing/2014/main" id="{BAFC8EF2-9E93-CCB9-86DD-51E6B9C030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559571-045B-2FA9-A546-A4905BF273C0}"/>
              </a:ext>
            </a:extLst>
          </p:cNvPr>
          <p:cNvSpPr>
            <a:spLocks noGrp="1"/>
          </p:cNvSpPr>
          <p:nvPr>
            <p:ph type="sldNum" sz="quarter" idx="12"/>
          </p:nvPr>
        </p:nvSpPr>
        <p:spPr/>
        <p:txBody>
          <a:bodyPr/>
          <a:lstStyle/>
          <a:p>
            <a:fld id="{ED2875E5-CBFE-A844-A674-027176C5A8BB}" type="slidenum">
              <a:rPr lang="en-US" smtClean="0"/>
              <a:t>‹#›</a:t>
            </a:fld>
            <a:endParaRPr lang="en-US"/>
          </a:p>
        </p:txBody>
      </p:sp>
    </p:spTree>
    <p:extLst>
      <p:ext uri="{BB962C8B-B14F-4D97-AF65-F5344CB8AC3E}">
        <p14:creationId xmlns:p14="http://schemas.microsoft.com/office/powerpoint/2010/main" val="3942185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D1829-3209-A801-87BB-F3C1F597D5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CD0C9E-E62C-3122-1689-930702661A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AA4C05-2FDE-4F18-79C4-B494958AEE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7D063A-58A2-4A24-1C58-E153F8FC02F4}"/>
              </a:ext>
            </a:extLst>
          </p:cNvPr>
          <p:cNvSpPr>
            <a:spLocks noGrp="1"/>
          </p:cNvSpPr>
          <p:nvPr>
            <p:ph type="dt" sz="half" idx="10"/>
          </p:nvPr>
        </p:nvSpPr>
        <p:spPr/>
        <p:txBody>
          <a:bodyPr/>
          <a:lstStyle/>
          <a:p>
            <a:fld id="{6B51D4B4-023E-8F48-AB71-0AD94740DCF2}" type="datetimeFigureOut">
              <a:rPr lang="en-US" smtClean="0"/>
              <a:t>1/29/26</a:t>
            </a:fld>
            <a:endParaRPr lang="en-US"/>
          </a:p>
        </p:txBody>
      </p:sp>
      <p:sp>
        <p:nvSpPr>
          <p:cNvPr id="6" name="Footer Placeholder 5">
            <a:extLst>
              <a:ext uri="{FF2B5EF4-FFF2-40B4-BE49-F238E27FC236}">
                <a16:creationId xmlns:a16="http://schemas.microsoft.com/office/drawing/2014/main" id="{47461043-32A8-BBF8-C9C5-3E4C1187A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E90CBA-C9D6-71F8-EE67-FE889579760C}"/>
              </a:ext>
            </a:extLst>
          </p:cNvPr>
          <p:cNvSpPr>
            <a:spLocks noGrp="1"/>
          </p:cNvSpPr>
          <p:nvPr>
            <p:ph type="sldNum" sz="quarter" idx="12"/>
          </p:nvPr>
        </p:nvSpPr>
        <p:spPr/>
        <p:txBody>
          <a:bodyPr/>
          <a:lstStyle/>
          <a:p>
            <a:fld id="{ED2875E5-CBFE-A844-A674-027176C5A8BB}" type="slidenum">
              <a:rPr lang="en-US" smtClean="0"/>
              <a:t>‹#›</a:t>
            </a:fld>
            <a:endParaRPr lang="en-US"/>
          </a:p>
        </p:txBody>
      </p:sp>
    </p:spTree>
    <p:extLst>
      <p:ext uri="{BB962C8B-B14F-4D97-AF65-F5344CB8AC3E}">
        <p14:creationId xmlns:p14="http://schemas.microsoft.com/office/powerpoint/2010/main" val="2052199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53386-01DE-0F11-1E62-9B89410B0A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4122CF-538E-F738-F655-C9C9FD0E1D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2F1FF5-76DB-93C9-06BB-F157FC1EAE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0A7C66-F7DE-995B-A06E-2B5C8E0CAF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082A37-C3A1-4C63-BBD9-864381867C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D5B58A-7D27-25A3-E8C1-81E3F74199A3}"/>
              </a:ext>
            </a:extLst>
          </p:cNvPr>
          <p:cNvSpPr>
            <a:spLocks noGrp="1"/>
          </p:cNvSpPr>
          <p:nvPr>
            <p:ph type="dt" sz="half" idx="10"/>
          </p:nvPr>
        </p:nvSpPr>
        <p:spPr/>
        <p:txBody>
          <a:bodyPr/>
          <a:lstStyle/>
          <a:p>
            <a:fld id="{6B51D4B4-023E-8F48-AB71-0AD94740DCF2}" type="datetimeFigureOut">
              <a:rPr lang="en-US" smtClean="0"/>
              <a:t>1/29/26</a:t>
            </a:fld>
            <a:endParaRPr lang="en-US"/>
          </a:p>
        </p:txBody>
      </p:sp>
      <p:sp>
        <p:nvSpPr>
          <p:cNvPr id="8" name="Footer Placeholder 7">
            <a:extLst>
              <a:ext uri="{FF2B5EF4-FFF2-40B4-BE49-F238E27FC236}">
                <a16:creationId xmlns:a16="http://schemas.microsoft.com/office/drawing/2014/main" id="{2F0684B0-B033-6CEE-59A8-21430A0880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886A77-BFFC-BE7C-234A-BFBCE903A535}"/>
              </a:ext>
            </a:extLst>
          </p:cNvPr>
          <p:cNvSpPr>
            <a:spLocks noGrp="1"/>
          </p:cNvSpPr>
          <p:nvPr>
            <p:ph type="sldNum" sz="quarter" idx="12"/>
          </p:nvPr>
        </p:nvSpPr>
        <p:spPr/>
        <p:txBody>
          <a:bodyPr/>
          <a:lstStyle/>
          <a:p>
            <a:fld id="{ED2875E5-CBFE-A844-A674-027176C5A8BB}" type="slidenum">
              <a:rPr lang="en-US" smtClean="0"/>
              <a:t>‹#›</a:t>
            </a:fld>
            <a:endParaRPr lang="en-US"/>
          </a:p>
        </p:txBody>
      </p:sp>
    </p:spTree>
    <p:extLst>
      <p:ext uri="{BB962C8B-B14F-4D97-AF65-F5344CB8AC3E}">
        <p14:creationId xmlns:p14="http://schemas.microsoft.com/office/powerpoint/2010/main" val="3346875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6A6E8-F523-293A-AEE8-3800078880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FC945F-BCD7-DA98-4CE7-51E7A25F18FF}"/>
              </a:ext>
            </a:extLst>
          </p:cNvPr>
          <p:cNvSpPr>
            <a:spLocks noGrp="1"/>
          </p:cNvSpPr>
          <p:nvPr>
            <p:ph type="dt" sz="half" idx="10"/>
          </p:nvPr>
        </p:nvSpPr>
        <p:spPr/>
        <p:txBody>
          <a:bodyPr/>
          <a:lstStyle/>
          <a:p>
            <a:fld id="{6B51D4B4-023E-8F48-AB71-0AD94740DCF2}" type="datetimeFigureOut">
              <a:rPr lang="en-US" smtClean="0"/>
              <a:t>1/29/26</a:t>
            </a:fld>
            <a:endParaRPr lang="en-US"/>
          </a:p>
        </p:txBody>
      </p:sp>
      <p:sp>
        <p:nvSpPr>
          <p:cNvPr id="4" name="Footer Placeholder 3">
            <a:extLst>
              <a:ext uri="{FF2B5EF4-FFF2-40B4-BE49-F238E27FC236}">
                <a16:creationId xmlns:a16="http://schemas.microsoft.com/office/drawing/2014/main" id="{C7B00627-519D-7D92-82FC-1F128A0301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33E003-E316-39AB-7476-40446DB86D22}"/>
              </a:ext>
            </a:extLst>
          </p:cNvPr>
          <p:cNvSpPr>
            <a:spLocks noGrp="1"/>
          </p:cNvSpPr>
          <p:nvPr>
            <p:ph type="sldNum" sz="quarter" idx="12"/>
          </p:nvPr>
        </p:nvSpPr>
        <p:spPr/>
        <p:txBody>
          <a:bodyPr/>
          <a:lstStyle/>
          <a:p>
            <a:fld id="{ED2875E5-CBFE-A844-A674-027176C5A8BB}" type="slidenum">
              <a:rPr lang="en-US" smtClean="0"/>
              <a:t>‹#›</a:t>
            </a:fld>
            <a:endParaRPr lang="en-US"/>
          </a:p>
        </p:txBody>
      </p:sp>
    </p:spTree>
    <p:extLst>
      <p:ext uri="{BB962C8B-B14F-4D97-AF65-F5344CB8AC3E}">
        <p14:creationId xmlns:p14="http://schemas.microsoft.com/office/powerpoint/2010/main" val="1843390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358A23-CBBC-2B87-CA25-AD67A7F6172E}"/>
              </a:ext>
            </a:extLst>
          </p:cNvPr>
          <p:cNvSpPr>
            <a:spLocks noGrp="1"/>
          </p:cNvSpPr>
          <p:nvPr>
            <p:ph type="dt" sz="half" idx="10"/>
          </p:nvPr>
        </p:nvSpPr>
        <p:spPr/>
        <p:txBody>
          <a:bodyPr/>
          <a:lstStyle/>
          <a:p>
            <a:fld id="{6B51D4B4-023E-8F48-AB71-0AD94740DCF2}" type="datetimeFigureOut">
              <a:rPr lang="en-US" smtClean="0"/>
              <a:t>1/29/26</a:t>
            </a:fld>
            <a:endParaRPr lang="en-US"/>
          </a:p>
        </p:txBody>
      </p:sp>
      <p:sp>
        <p:nvSpPr>
          <p:cNvPr id="3" name="Footer Placeholder 2">
            <a:extLst>
              <a:ext uri="{FF2B5EF4-FFF2-40B4-BE49-F238E27FC236}">
                <a16:creationId xmlns:a16="http://schemas.microsoft.com/office/drawing/2014/main" id="{F9DAB724-AE77-88C8-38B8-2AD3FF376A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39F2F2-3117-7848-C0F1-001AC2BAB6B0}"/>
              </a:ext>
            </a:extLst>
          </p:cNvPr>
          <p:cNvSpPr>
            <a:spLocks noGrp="1"/>
          </p:cNvSpPr>
          <p:nvPr>
            <p:ph type="sldNum" sz="quarter" idx="12"/>
          </p:nvPr>
        </p:nvSpPr>
        <p:spPr/>
        <p:txBody>
          <a:bodyPr/>
          <a:lstStyle/>
          <a:p>
            <a:fld id="{ED2875E5-CBFE-A844-A674-027176C5A8BB}" type="slidenum">
              <a:rPr lang="en-US" smtClean="0"/>
              <a:t>‹#›</a:t>
            </a:fld>
            <a:endParaRPr lang="en-US"/>
          </a:p>
        </p:txBody>
      </p:sp>
    </p:spTree>
    <p:extLst>
      <p:ext uri="{BB962C8B-B14F-4D97-AF65-F5344CB8AC3E}">
        <p14:creationId xmlns:p14="http://schemas.microsoft.com/office/powerpoint/2010/main" val="4032734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5ABAF-8EC5-55E4-CE4F-770366AF55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597DE7-1E35-DE21-0616-C62063BD77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AE2DCC-1415-80A9-7DEA-440BB7517A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CFD1FA-1C1A-CC81-D5BB-63FFD3E81BF5}"/>
              </a:ext>
            </a:extLst>
          </p:cNvPr>
          <p:cNvSpPr>
            <a:spLocks noGrp="1"/>
          </p:cNvSpPr>
          <p:nvPr>
            <p:ph type="dt" sz="half" idx="10"/>
          </p:nvPr>
        </p:nvSpPr>
        <p:spPr/>
        <p:txBody>
          <a:bodyPr/>
          <a:lstStyle/>
          <a:p>
            <a:fld id="{6B51D4B4-023E-8F48-AB71-0AD94740DCF2}" type="datetimeFigureOut">
              <a:rPr lang="en-US" smtClean="0"/>
              <a:t>1/29/26</a:t>
            </a:fld>
            <a:endParaRPr lang="en-US"/>
          </a:p>
        </p:txBody>
      </p:sp>
      <p:sp>
        <p:nvSpPr>
          <p:cNvPr id="6" name="Footer Placeholder 5">
            <a:extLst>
              <a:ext uri="{FF2B5EF4-FFF2-40B4-BE49-F238E27FC236}">
                <a16:creationId xmlns:a16="http://schemas.microsoft.com/office/drawing/2014/main" id="{9D328DFE-636C-04C1-467D-20C89F4D60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39E5FC-471D-8A63-B354-75E288A8603B}"/>
              </a:ext>
            </a:extLst>
          </p:cNvPr>
          <p:cNvSpPr>
            <a:spLocks noGrp="1"/>
          </p:cNvSpPr>
          <p:nvPr>
            <p:ph type="sldNum" sz="quarter" idx="12"/>
          </p:nvPr>
        </p:nvSpPr>
        <p:spPr/>
        <p:txBody>
          <a:bodyPr/>
          <a:lstStyle/>
          <a:p>
            <a:fld id="{ED2875E5-CBFE-A844-A674-027176C5A8BB}" type="slidenum">
              <a:rPr lang="en-US" smtClean="0"/>
              <a:t>‹#›</a:t>
            </a:fld>
            <a:endParaRPr lang="en-US"/>
          </a:p>
        </p:txBody>
      </p:sp>
    </p:spTree>
    <p:extLst>
      <p:ext uri="{BB962C8B-B14F-4D97-AF65-F5344CB8AC3E}">
        <p14:creationId xmlns:p14="http://schemas.microsoft.com/office/powerpoint/2010/main" val="1689870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40FD7-FAE7-E54F-E995-C77A64A93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362504-070A-5A78-8DF7-DBD93256AF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EDC115-9D82-2E09-AB15-A1724A261F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769860-C1D0-0EFA-141E-B7656AEF2A92}"/>
              </a:ext>
            </a:extLst>
          </p:cNvPr>
          <p:cNvSpPr>
            <a:spLocks noGrp="1"/>
          </p:cNvSpPr>
          <p:nvPr>
            <p:ph type="dt" sz="half" idx="10"/>
          </p:nvPr>
        </p:nvSpPr>
        <p:spPr/>
        <p:txBody>
          <a:bodyPr/>
          <a:lstStyle/>
          <a:p>
            <a:fld id="{6B51D4B4-023E-8F48-AB71-0AD94740DCF2}" type="datetimeFigureOut">
              <a:rPr lang="en-US" smtClean="0"/>
              <a:t>1/29/26</a:t>
            </a:fld>
            <a:endParaRPr lang="en-US"/>
          </a:p>
        </p:txBody>
      </p:sp>
      <p:sp>
        <p:nvSpPr>
          <p:cNvPr id="6" name="Footer Placeholder 5">
            <a:extLst>
              <a:ext uri="{FF2B5EF4-FFF2-40B4-BE49-F238E27FC236}">
                <a16:creationId xmlns:a16="http://schemas.microsoft.com/office/drawing/2014/main" id="{712B9562-A2F8-AB91-587C-920938AEE6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86E5E3-741F-CC56-4C8F-05D17496962E}"/>
              </a:ext>
            </a:extLst>
          </p:cNvPr>
          <p:cNvSpPr>
            <a:spLocks noGrp="1"/>
          </p:cNvSpPr>
          <p:nvPr>
            <p:ph type="sldNum" sz="quarter" idx="12"/>
          </p:nvPr>
        </p:nvSpPr>
        <p:spPr/>
        <p:txBody>
          <a:bodyPr/>
          <a:lstStyle/>
          <a:p>
            <a:fld id="{ED2875E5-CBFE-A844-A674-027176C5A8BB}" type="slidenum">
              <a:rPr lang="en-US" smtClean="0"/>
              <a:t>‹#›</a:t>
            </a:fld>
            <a:endParaRPr lang="en-US"/>
          </a:p>
        </p:txBody>
      </p:sp>
    </p:spTree>
    <p:extLst>
      <p:ext uri="{BB962C8B-B14F-4D97-AF65-F5344CB8AC3E}">
        <p14:creationId xmlns:p14="http://schemas.microsoft.com/office/powerpoint/2010/main" val="3959162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F4C81C-9D57-0775-2F9A-9387D1AB0A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29A09A-F9B0-EC80-2D3F-390EB818B2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63194-2A93-4AAF-5865-FBE6BFDE09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51D4B4-023E-8F48-AB71-0AD94740DCF2}" type="datetimeFigureOut">
              <a:rPr lang="en-US" smtClean="0"/>
              <a:t>1/29/26</a:t>
            </a:fld>
            <a:endParaRPr lang="en-US"/>
          </a:p>
        </p:txBody>
      </p:sp>
      <p:sp>
        <p:nvSpPr>
          <p:cNvPr id="5" name="Footer Placeholder 4">
            <a:extLst>
              <a:ext uri="{FF2B5EF4-FFF2-40B4-BE49-F238E27FC236}">
                <a16:creationId xmlns:a16="http://schemas.microsoft.com/office/drawing/2014/main" id="{17AA2436-132B-04DA-6E3A-29B0BF1D0B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A000836-2F37-D2BE-FD86-6DAD4952B3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D2875E5-CBFE-A844-A674-027176C5A8BB}" type="slidenum">
              <a:rPr lang="en-US" smtClean="0"/>
              <a:t>‹#›</a:t>
            </a:fld>
            <a:endParaRPr lang="en-US"/>
          </a:p>
        </p:txBody>
      </p:sp>
    </p:spTree>
    <p:extLst>
      <p:ext uri="{BB962C8B-B14F-4D97-AF65-F5344CB8AC3E}">
        <p14:creationId xmlns:p14="http://schemas.microsoft.com/office/powerpoint/2010/main" val="15513171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nam02.safelinks.protection.outlook.com/?url=https%3A%2F%2Fwww.goodreads.com%2Fwork%2Fquotes%2F2710546&amp;data=05%7C02%7CKTMCKIE%40augusta.edu%7Cde44650beae54d8a0d4808de373b1743%7C8783ac6bd05b4292b483e65f1fdfee91%7C0%7C0%7C639008924111223018%7CUnknown%7CTWFpbGZsb3d8eyJFbXB0eU1hcGkiOnRydWUsIlYiOiIwLjAuMDAwMCIsIlAiOiJXaW4zMiIsIkFOIjoiTWFpbCIsIldUIjoyfQ%3D%3D%7C0%7C%7C%7C&amp;sdata=qj3ZWTDu3kUGmV%2FxjP2B8lv8fuAQHvV2qPzLhnpj%2BL0%3D&amp;reserved=0" TargetMode="External"/><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jpe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180B3-4172-44CF-1FD1-7C3F636AEAD5}"/>
              </a:ext>
            </a:extLst>
          </p:cNvPr>
          <p:cNvSpPr>
            <a:spLocks noGrp="1"/>
          </p:cNvSpPr>
          <p:nvPr>
            <p:ph type="title"/>
          </p:nvPr>
        </p:nvSpPr>
        <p:spPr>
          <a:xfrm>
            <a:off x="6417733" y="490537"/>
            <a:ext cx="5291663" cy="1628775"/>
          </a:xfrm>
        </p:spPr>
        <p:txBody>
          <a:bodyPr vert="horz" lIns="91440" tIns="45720" rIns="91440" bIns="45720" rtlCol="0" anchor="b">
            <a:normAutofit/>
          </a:bodyPr>
          <a:lstStyle/>
          <a:p>
            <a:r>
              <a:rPr lang="en-US" sz="4000"/>
              <a:t>An Imperfect Science: Bridging the Gap</a:t>
            </a:r>
          </a:p>
        </p:txBody>
      </p:sp>
      <p:pic>
        <p:nvPicPr>
          <p:cNvPr id="6" name="Picture Placeholder 6">
            <a:extLst>
              <a:ext uri="{FF2B5EF4-FFF2-40B4-BE49-F238E27FC236}">
                <a16:creationId xmlns:a16="http://schemas.microsoft.com/office/drawing/2014/main" id="{19A02935-2F76-3170-C8C3-4A3682E1C9F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4643" r="-1" b="-1"/>
          <a:stretch>
            <a:fillRect/>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Subtitle 2">
            <a:extLst>
              <a:ext uri="{FF2B5EF4-FFF2-40B4-BE49-F238E27FC236}">
                <a16:creationId xmlns:a16="http://schemas.microsoft.com/office/drawing/2014/main" id="{487ED200-9984-06D3-FB8B-470033350174}"/>
              </a:ext>
            </a:extLst>
          </p:cNvPr>
          <p:cNvSpPr>
            <a:spLocks noGrp="1"/>
          </p:cNvSpPr>
          <p:nvPr>
            <p:ph type="body" sz="half" idx="2"/>
          </p:nvPr>
        </p:nvSpPr>
        <p:spPr>
          <a:xfrm>
            <a:off x="6417734" y="2614612"/>
            <a:ext cx="5291663" cy="3752849"/>
          </a:xfrm>
        </p:spPr>
        <p:txBody>
          <a:bodyPr vert="horz" lIns="91440" tIns="45720" rIns="91440" bIns="45720" rtlCol="0">
            <a:normAutofit/>
          </a:bodyPr>
          <a:lstStyle/>
          <a:p>
            <a:pPr indent="-228600">
              <a:buFont typeface="Arial" panose="020B0604020202020204" pitchFamily="34" charset="0"/>
              <a:buChar char="•"/>
            </a:pPr>
            <a:r>
              <a:rPr lang="en-US" sz="1800"/>
              <a:t>Katie McKie, MD</a:t>
            </a:r>
          </a:p>
          <a:p>
            <a:pPr indent="-228600">
              <a:buFont typeface="Arial" panose="020B0604020202020204" pitchFamily="34" charset="0"/>
              <a:buChar char="•"/>
            </a:pPr>
            <a:r>
              <a:rPr lang="en-US" sz="1800"/>
              <a:t>Jan 2026</a:t>
            </a:r>
          </a:p>
        </p:txBody>
      </p:sp>
    </p:spTree>
    <p:extLst>
      <p:ext uri="{BB962C8B-B14F-4D97-AF65-F5344CB8AC3E}">
        <p14:creationId xmlns:p14="http://schemas.microsoft.com/office/powerpoint/2010/main" val="1444937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EBDBE-A6BC-B2BA-9D9D-9ECE38A3EE24}"/>
              </a:ext>
            </a:extLst>
          </p:cNvPr>
          <p:cNvSpPr>
            <a:spLocks noGrp="1"/>
          </p:cNvSpPr>
          <p:nvPr>
            <p:ph type="title"/>
          </p:nvPr>
        </p:nvSpPr>
        <p:spPr>
          <a:xfrm>
            <a:off x="8153400" y="1128094"/>
            <a:ext cx="3434180" cy="1415270"/>
          </a:xfrm>
        </p:spPr>
        <p:txBody>
          <a:bodyPr anchor="t">
            <a:normAutofit/>
          </a:bodyPr>
          <a:lstStyle/>
          <a:p>
            <a:r>
              <a:rPr lang="en-US" sz="3200" dirty="0"/>
              <a:t>Scholarship</a:t>
            </a:r>
          </a:p>
        </p:txBody>
      </p:sp>
      <p:sp>
        <p:nvSpPr>
          <p:cNvPr id="21" name="Content Placeholder 8">
            <a:extLst>
              <a:ext uri="{FF2B5EF4-FFF2-40B4-BE49-F238E27FC236}">
                <a16:creationId xmlns:a16="http://schemas.microsoft.com/office/drawing/2014/main" id="{4C1B016F-92EB-70AE-DDC4-056B2F3B151A}"/>
              </a:ext>
            </a:extLst>
          </p:cNvPr>
          <p:cNvSpPr>
            <a:spLocks noGrp="1"/>
          </p:cNvSpPr>
          <p:nvPr>
            <p:ph idx="1"/>
          </p:nvPr>
        </p:nvSpPr>
        <p:spPr>
          <a:xfrm>
            <a:off x="8153400" y="2543364"/>
            <a:ext cx="3434180" cy="3599019"/>
          </a:xfrm>
        </p:spPr>
        <p:txBody>
          <a:bodyPr vert="horz" lIns="91440" tIns="45720" rIns="91440" bIns="45720" rtlCol="0">
            <a:normAutofit/>
          </a:bodyPr>
          <a:lstStyle/>
          <a:p>
            <a:r>
              <a:rPr lang="en-US" sz="2000" dirty="0"/>
              <a:t>Bench research</a:t>
            </a:r>
          </a:p>
          <a:p>
            <a:r>
              <a:rPr lang="en-US" sz="2000" dirty="0"/>
              <a:t>Clinical trials</a:t>
            </a:r>
          </a:p>
          <a:p>
            <a:r>
              <a:rPr lang="en-US" sz="2000" dirty="0"/>
              <a:t>Investigator initiated studies</a:t>
            </a:r>
          </a:p>
          <a:p>
            <a:r>
              <a:rPr lang="en-US" sz="2000" dirty="0"/>
              <a:t>Quality improvement</a:t>
            </a:r>
          </a:p>
          <a:p>
            <a:r>
              <a:rPr lang="en-US" sz="2000" dirty="0"/>
              <a:t>Mentoring students/residents in their scholarly activities</a:t>
            </a:r>
          </a:p>
          <a:p>
            <a:r>
              <a:rPr lang="en-US" sz="2000" dirty="0"/>
              <a:t>Posters/presentations</a:t>
            </a:r>
          </a:p>
          <a:p>
            <a:r>
              <a:rPr lang="en-US" sz="2000" dirty="0"/>
              <a:t>Publications</a:t>
            </a:r>
          </a:p>
        </p:txBody>
      </p:sp>
      <p:pic>
        <p:nvPicPr>
          <p:cNvPr id="5" name="Content Placeholder 4" descr="A group of women standing in front of a poster&#10;&#10;AI-generated content may be incorrect.">
            <a:extLst>
              <a:ext uri="{FF2B5EF4-FFF2-40B4-BE49-F238E27FC236}">
                <a16:creationId xmlns:a16="http://schemas.microsoft.com/office/drawing/2014/main" id="{224EA731-5EC0-AFA1-4347-CDABF97DF8CD}"/>
              </a:ext>
            </a:extLst>
          </p:cNvPr>
          <p:cNvPicPr>
            <a:picLocks noChangeAspect="1"/>
          </p:cNvPicPr>
          <p:nvPr/>
        </p:nvPicPr>
        <p:blipFill>
          <a:blip r:embed="rId2"/>
          <a:srcRect l="5403" r="21155" b="-1"/>
          <a:stretch>
            <a:fillRect/>
          </a:stretch>
        </p:blipFill>
        <p:spPr>
          <a:xfrm>
            <a:off x="1176407" y="702366"/>
            <a:ext cx="5207550" cy="5459890"/>
          </a:xfrm>
          <a:prstGeom prst="rect">
            <a:avLst/>
          </a:prstGeom>
        </p:spPr>
      </p:pic>
    </p:spTree>
    <p:extLst>
      <p:ext uri="{BB962C8B-B14F-4D97-AF65-F5344CB8AC3E}">
        <p14:creationId xmlns:p14="http://schemas.microsoft.com/office/powerpoint/2010/main" val="1578696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068CC-5BBD-1CA3-6A47-203248CD949C}"/>
              </a:ext>
            </a:extLst>
          </p:cNvPr>
          <p:cNvSpPr>
            <a:spLocks noGrp="1"/>
          </p:cNvSpPr>
          <p:nvPr>
            <p:ph type="title"/>
          </p:nvPr>
        </p:nvSpPr>
        <p:spPr>
          <a:xfrm>
            <a:off x="762000" y="1138036"/>
            <a:ext cx="4085665" cy="1402470"/>
          </a:xfrm>
        </p:spPr>
        <p:txBody>
          <a:bodyPr anchor="t">
            <a:normAutofit/>
          </a:bodyPr>
          <a:lstStyle/>
          <a:p>
            <a:r>
              <a:rPr lang="en-US" sz="3200" dirty="0"/>
              <a:t>And what about all the other stuff?</a:t>
            </a:r>
            <a:endParaRPr lang="en-US" dirty="0"/>
          </a:p>
        </p:txBody>
      </p:sp>
      <p:sp>
        <p:nvSpPr>
          <p:cNvPr id="8" name="Content Placeholder 7">
            <a:extLst>
              <a:ext uri="{FF2B5EF4-FFF2-40B4-BE49-F238E27FC236}">
                <a16:creationId xmlns:a16="http://schemas.microsoft.com/office/drawing/2014/main" id="{6C43A54C-BF52-B9D6-2BBF-E4C5DDBE2535}"/>
              </a:ext>
            </a:extLst>
          </p:cNvPr>
          <p:cNvSpPr>
            <a:spLocks noGrp="1"/>
          </p:cNvSpPr>
          <p:nvPr>
            <p:ph idx="1"/>
          </p:nvPr>
        </p:nvSpPr>
        <p:spPr>
          <a:xfrm>
            <a:off x="762000" y="2551176"/>
            <a:ext cx="4085665" cy="3591207"/>
          </a:xfrm>
        </p:spPr>
        <p:txBody>
          <a:bodyPr vert="horz" lIns="91440" tIns="45720" rIns="91440" bIns="45720" rtlCol="0" anchor="t">
            <a:normAutofit fontScale="77500" lnSpcReduction="20000"/>
          </a:bodyPr>
          <a:lstStyle/>
          <a:p>
            <a:r>
              <a:rPr lang="en-US" sz="2400" dirty="0"/>
              <a:t>Grant applications and management</a:t>
            </a:r>
          </a:p>
          <a:p>
            <a:r>
              <a:rPr lang="en-US" sz="2400" dirty="0"/>
              <a:t> Budgets</a:t>
            </a:r>
          </a:p>
          <a:p>
            <a:r>
              <a:rPr lang="en-US" sz="2400" dirty="0"/>
              <a:t>Committees </a:t>
            </a:r>
          </a:p>
          <a:p>
            <a:r>
              <a:rPr lang="en-US" sz="2400" dirty="0"/>
              <a:t>Call schedules</a:t>
            </a:r>
          </a:p>
          <a:p>
            <a:r>
              <a:rPr lang="en-US" sz="2400" dirty="0"/>
              <a:t>Evaluations</a:t>
            </a:r>
          </a:p>
          <a:p>
            <a:r>
              <a:rPr lang="en-US" sz="2400" dirty="0"/>
              <a:t>Recruitment/interviewing</a:t>
            </a:r>
          </a:p>
          <a:p>
            <a:r>
              <a:rPr lang="en-US" sz="2400" dirty="0"/>
              <a:t>CMEs</a:t>
            </a:r>
          </a:p>
          <a:p>
            <a:r>
              <a:rPr lang="en-US" sz="2400" dirty="0"/>
              <a:t>Maintenance of certification</a:t>
            </a:r>
          </a:p>
          <a:p>
            <a:r>
              <a:rPr lang="en-US" sz="2400" dirty="0"/>
              <a:t>Dealing with insurance companies</a:t>
            </a:r>
          </a:p>
          <a:p>
            <a:r>
              <a:rPr lang="en-US" sz="2400" dirty="0"/>
              <a:t>Community service/philanthropy</a:t>
            </a:r>
          </a:p>
          <a:p>
            <a:endParaRPr lang="en-US" sz="2400" dirty="0"/>
          </a:p>
          <a:p>
            <a:endParaRPr lang="en-US" sz="2400" dirty="0"/>
          </a:p>
        </p:txBody>
      </p:sp>
      <p:pic>
        <p:nvPicPr>
          <p:cNvPr id="4" name="Picture Placeholder 13" descr="IMG_5454.JPG">
            <a:extLst>
              <a:ext uri="{FF2B5EF4-FFF2-40B4-BE49-F238E27FC236}">
                <a16:creationId xmlns:a16="http://schemas.microsoft.com/office/drawing/2014/main" id="{1FEF5032-BDCB-F0FA-9F61-BC96C14C9DF2}"/>
              </a:ext>
            </a:extLst>
          </p:cNvPr>
          <p:cNvPicPr>
            <a:picLocks noChangeAspect="1"/>
          </p:cNvPicPr>
          <p:nvPr/>
        </p:nvPicPr>
        <p:blipFill>
          <a:blip r:embed="rId2" cstate="print">
            <a:extLst>
              <a:ext uri="{28A0092B-C50C-407E-A947-70E740481C1C}">
                <a14:useLocalDpi xmlns:a14="http://schemas.microsoft.com/office/drawing/2010/main" val="0"/>
              </a:ext>
            </a:extLst>
          </a:blip>
          <a:srcRect l="7118" r="21349"/>
          <a:stretch>
            <a:fillRect/>
          </a:stretch>
        </p:blipFill>
        <p:spPr>
          <a:xfrm>
            <a:off x="5650992" y="10"/>
            <a:ext cx="6541008" cy="6857990"/>
          </a:xfrm>
          <a:prstGeom prst="rect">
            <a:avLst/>
          </a:prstGeom>
        </p:spPr>
      </p:pic>
    </p:spTree>
    <p:extLst>
      <p:ext uri="{BB962C8B-B14F-4D97-AF65-F5344CB8AC3E}">
        <p14:creationId xmlns:p14="http://schemas.microsoft.com/office/powerpoint/2010/main" val="1362065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Title 36">
            <a:extLst>
              <a:ext uri="{FF2B5EF4-FFF2-40B4-BE49-F238E27FC236}">
                <a16:creationId xmlns:a16="http://schemas.microsoft.com/office/drawing/2014/main" id="{66970839-B6F2-8F55-6C43-7C8C9F2E9260}"/>
              </a:ext>
            </a:extLst>
          </p:cNvPr>
          <p:cNvSpPr>
            <a:spLocks noGrp="1"/>
          </p:cNvSpPr>
          <p:nvPr>
            <p:ph type="title"/>
          </p:nvPr>
        </p:nvSpPr>
        <p:spPr>
          <a:xfrm>
            <a:off x="733427" y="609599"/>
            <a:ext cx="3686174" cy="1322888"/>
          </a:xfrm>
        </p:spPr>
        <p:txBody>
          <a:bodyPr vert="horz" lIns="91440" tIns="45720" rIns="91440" bIns="45720" rtlCol="0" anchor="ctr">
            <a:normAutofit/>
          </a:bodyPr>
          <a:lstStyle/>
          <a:p>
            <a:r>
              <a:rPr lang="en-US" dirty="0"/>
              <a:t>A typical day?</a:t>
            </a:r>
          </a:p>
        </p:txBody>
      </p:sp>
      <p:pic>
        <p:nvPicPr>
          <p:cNvPr id="6" name="Picture Placeholder 5" descr="A person holding a donut with sprinkles&#10;&#10;AI-generated content may be incorrect.">
            <a:extLst>
              <a:ext uri="{FF2B5EF4-FFF2-40B4-BE49-F238E27FC236}">
                <a16:creationId xmlns:a16="http://schemas.microsoft.com/office/drawing/2014/main" id="{8D0C8341-E07E-E9D6-CAB7-D40B36AD43D7}"/>
              </a:ext>
            </a:extLst>
          </p:cNvPr>
          <p:cNvPicPr>
            <a:picLocks noGrp="1" noChangeAspect="1"/>
          </p:cNvPicPr>
          <p:nvPr>
            <p:ph sz="half" idx="1"/>
          </p:nvPr>
        </p:nvPicPr>
        <p:blipFill>
          <a:blip r:embed="rId2"/>
          <a:srcRect b="28999"/>
          <a:stretch>
            <a:fillRect/>
          </a:stretch>
        </p:blipFill>
        <p:spPr>
          <a:xfrm rot="5400000">
            <a:off x="7576369" y="2170676"/>
            <a:ext cx="4710330" cy="2516646"/>
          </a:xfrm>
          <a:prstGeom prst="rect">
            <a:avLst/>
          </a:prstGeom>
        </p:spPr>
      </p:pic>
      <p:sp>
        <p:nvSpPr>
          <p:cNvPr id="39" name="Content Placeholder 38">
            <a:extLst>
              <a:ext uri="{FF2B5EF4-FFF2-40B4-BE49-F238E27FC236}">
                <a16:creationId xmlns:a16="http://schemas.microsoft.com/office/drawing/2014/main" id="{5E1014A0-26FA-3ECB-4EF5-1C6B2BD5A9AE}"/>
              </a:ext>
            </a:extLst>
          </p:cNvPr>
          <p:cNvSpPr>
            <a:spLocks noGrp="1"/>
          </p:cNvSpPr>
          <p:nvPr>
            <p:ph sz="half" idx="2"/>
          </p:nvPr>
        </p:nvSpPr>
        <p:spPr>
          <a:xfrm>
            <a:off x="733427" y="2194101"/>
            <a:ext cx="3543298" cy="3973337"/>
          </a:xfrm>
        </p:spPr>
        <p:txBody>
          <a:bodyPr vert="horz" lIns="91440" tIns="45720" rIns="91440" bIns="45720" rtlCol="0" anchor="t">
            <a:normAutofit/>
          </a:bodyPr>
          <a:lstStyle/>
          <a:p>
            <a:r>
              <a:rPr lang="en-US" sz="2000" dirty="0"/>
              <a:t>See patients in clinic</a:t>
            </a:r>
          </a:p>
          <a:p>
            <a:r>
              <a:rPr lang="en-US" sz="2000" dirty="0"/>
              <a:t>Teach</a:t>
            </a:r>
          </a:p>
          <a:p>
            <a:r>
              <a:rPr lang="en-US" sz="2000" dirty="0"/>
              <a:t>See patients in the hospital</a:t>
            </a:r>
          </a:p>
          <a:p>
            <a:r>
              <a:rPr lang="en-US" sz="2000" dirty="0"/>
              <a:t>Read sleep studies</a:t>
            </a:r>
          </a:p>
          <a:p>
            <a:r>
              <a:rPr lang="en-US" sz="2000" dirty="0"/>
              <a:t>Return patient phone calls</a:t>
            </a:r>
          </a:p>
          <a:p>
            <a:r>
              <a:rPr lang="en-US" sz="2000" dirty="0"/>
              <a:t>Attend a meeting</a:t>
            </a:r>
          </a:p>
          <a:p>
            <a:r>
              <a:rPr lang="en-US" sz="2000" dirty="0"/>
              <a:t>Catch up on notes</a:t>
            </a:r>
          </a:p>
        </p:txBody>
      </p:sp>
      <p:pic>
        <p:nvPicPr>
          <p:cNvPr id="18" name="Picture 17" descr="A box of donuts&#10;&#10;AI-generated content may be incorrect.">
            <a:extLst>
              <a:ext uri="{FF2B5EF4-FFF2-40B4-BE49-F238E27FC236}">
                <a16:creationId xmlns:a16="http://schemas.microsoft.com/office/drawing/2014/main" id="{9F2F2D12-A478-030A-D47F-114319DD9D74}"/>
              </a:ext>
            </a:extLst>
          </p:cNvPr>
          <p:cNvPicPr>
            <a:picLocks noChangeAspect="1"/>
          </p:cNvPicPr>
          <p:nvPr/>
        </p:nvPicPr>
        <p:blipFill>
          <a:blip r:embed="rId3"/>
          <a:srcRect t="22235" b="7157"/>
          <a:stretch>
            <a:fillRect/>
          </a:stretch>
        </p:blipFill>
        <p:spPr>
          <a:xfrm rot="5400000">
            <a:off x="4765696" y="2181798"/>
            <a:ext cx="4710330" cy="2494402"/>
          </a:xfrm>
          <a:prstGeom prst="rect">
            <a:avLst/>
          </a:prstGeom>
        </p:spPr>
      </p:pic>
    </p:spTree>
    <p:extLst>
      <p:ext uri="{BB962C8B-B14F-4D97-AF65-F5344CB8AC3E}">
        <p14:creationId xmlns:p14="http://schemas.microsoft.com/office/powerpoint/2010/main" val="3111790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7D87E-3BEE-AF21-BB55-06C861786341}"/>
              </a:ext>
            </a:extLst>
          </p:cNvPr>
          <p:cNvSpPr>
            <a:spLocks noGrp="1"/>
          </p:cNvSpPr>
          <p:nvPr>
            <p:ph type="title"/>
          </p:nvPr>
        </p:nvSpPr>
        <p:spPr>
          <a:xfrm>
            <a:off x="6600264" y="556994"/>
            <a:ext cx="4753535" cy="1672499"/>
          </a:xfrm>
        </p:spPr>
        <p:txBody>
          <a:bodyPr vert="horz" lIns="91440" tIns="45720" rIns="91440" bIns="45720" rtlCol="0" anchor="ctr">
            <a:normAutofit/>
          </a:bodyPr>
          <a:lstStyle/>
          <a:p>
            <a:r>
              <a:rPr lang="en-US" sz="4000" kern="1200">
                <a:solidFill>
                  <a:schemeClr val="tx1"/>
                </a:solidFill>
                <a:latin typeface="+mj-lt"/>
                <a:ea typeface="+mj-ea"/>
                <a:cs typeface="+mj-cs"/>
              </a:rPr>
              <a:t>Who do I work for?</a:t>
            </a:r>
          </a:p>
        </p:txBody>
      </p:sp>
      <p:sp>
        <p:nvSpPr>
          <p:cNvPr id="3" name="Content Placeholder 2">
            <a:extLst>
              <a:ext uri="{FF2B5EF4-FFF2-40B4-BE49-F238E27FC236}">
                <a16:creationId xmlns:a16="http://schemas.microsoft.com/office/drawing/2014/main" id="{D4783527-F75C-CC44-CA48-99E55096BF47}"/>
              </a:ext>
            </a:extLst>
          </p:cNvPr>
          <p:cNvSpPr>
            <a:spLocks noGrp="1"/>
          </p:cNvSpPr>
          <p:nvPr>
            <p:ph sz="half" idx="1"/>
          </p:nvPr>
        </p:nvSpPr>
        <p:spPr>
          <a:xfrm>
            <a:off x="6600265" y="2413645"/>
            <a:ext cx="4753534" cy="3694734"/>
          </a:xfrm>
        </p:spPr>
        <p:txBody>
          <a:bodyPr vert="horz" lIns="91440" tIns="45720" rIns="91440" bIns="45720" rtlCol="0">
            <a:normAutofit/>
          </a:bodyPr>
          <a:lstStyle/>
          <a:p>
            <a:pPr marL="0"/>
            <a:endParaRPr lang="en-US" sz="2000" dirty="0"/>
          </a:p>
          <a:p>
            <a:r>
              <a:rPr lang="en-US" sz="2000" dirty="0"/>
              <a:t>AU?</a:t>
            </a:r>
          </a:p>
          <a:p>
            <a:r>
              <a:rPr lang="en-US" sz="2000"/>
              <a:t>Wellstar</a:t>
            </a:r>
            <a:r>
              <a:rPr lang="en-US" sz="2000" dirty="0"/>
              <a:t>?</a:t>
            </a:r>
          </a:p>
          <a:p>
            <a:r>
              <a:rPr lang="en-US" sz="2000" dirty="0"/>
              <a:t>Insurance companies?</a:t>
            </a:r>
          </a:p>
          <a:p>
            <a:r>
              <a:rPr lang="en-US" sz="2000" dirty="0"/>
              <a:t>Patients?</a:t>
            </a:r>
          </a:p>
          <a:p>
            <a:r>
              <a:rPr lang="en-US" sz="2000" dirty="0"/>
              <a:t>Learners?</a:t>
            </a:r>
          </a:p>
        </p:txBody>
      </p:sp>
      <p:pic>
        <p:nvPicPr>
          <p:cNvPr id="2050" name="Picture 2" descr="Wellstar Children's Hospital of Georgia receives $50 million gift, to soon  be renamed">
            <a:extLst>
              <a:ext uri="{FF2B5EF4-FFF2-40B4-BE49-F238E27FC236}">
                <a16:creationId xmlns:a16="http://schemas.microsoft.com/office/drawing/2014/main" id="{AB30ADBD-FD45-DDB7-4570-4754C91978B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t="17472" r="1" b="1386"/>
          <a:stretch>
            <a:fillRect/>
          </a:stretch>
        </p:blipFill>
        <p:spPr bwMode="auto">
          <a:xfrm>
            <a:off x="-2" y="3518351"/>
            <a:ext cx="6189158" cy="33396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ood cart at Children's moves to new location – Jagwire">
            <a:extLst>
              <a:ext uri="{FF2B5EF4-FFF2-40B4-BE49-F238E27FC236}">
                <a16:creationId xmlns:a16="http://schemas.microsoft.com/office/drawing/2014/main" id="{F843BB00-94D0-E7B6-620A-C2BB3C4745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070" r="20072"/>
          <a:stretch>
            <a:fillRect/>
          </a:stretch>
        </p:blipFill>
        <p:spPr bwMode="auto">
          <a:xfrm>
            <a:off x="-4642" y="10"/>
            <a:ext cx="3006061" cy="33396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uilding with a sign on the front&#10;&#10;AI-generated content may be incorrect.">
            <a:extLst>
              <a:ext uri="{FF2B5EF4-FFF2-40B4-BE49-F238E27FC236}">
                <a16:creationId xmlns:a16="http://schemas.microsoft.com/office/drawing/2014/main" id="{1894E82D-A257-7BE0-60C0-4366121CBC90}"/>
              </a:ext>
            </a:extLst>
          </p:cNvPr>
          <p:cNvPicPr>
            <a:picLocks noChangeAspect="1"/>
          </p:cNvPicPr>
          <p:nvPr/>
        </p:nvPicPr>
        <p:blipFill>
          <a:blip r:embed="rId4"/>
          <a:srcRect l="12096" r="20730" b="-1"/>
          <a:stretch>
            <a:fillRect/>
          </a:stretch>
        </p:blipFill>
        <p:spPr>
          <a:xfrm>
            <a:off x="3198068" y="10"/>
            <a:ext cx="2991088" cy="3339639"/>
          </a:xfrm>
          <a:prstGeom prst="rect">
            <a:avLst/>
          </a:prstGeom>
        </p:spPr>
      </p:pic>
    </p:spTree>
    <p:extLst>
      <p:ext uri="{BB962C8B-B14F-4D97-AF65-F5344CB8AC3E}">
        <p14:creationId xmlns:p14="http://schemas.microsoft.com/office/powerpoint/2010/main" val="3457918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3A7CFA-08D2-6C34-7981-D91ED99644F2}"/>
              </a:ext>
            </a:extLst>
          </p:cNvPr>
          <p:cNvSpPr>
            <a:spLocks noGrp="1"/>
          </p:cNvSpPr>
          <p:nvPr>
            <p:ph type="title"/>
          </p:nvPr>
        </p:nvSpPr>
        <p:spPr/>
        <p:txBody>
          <a:bodyPr/>
          <a:lstStyle/>
          <a:p>
            <a:r>
              <a:rPr lang="en-US" dirty="0"/>
              <a:t>Instabilities in academic medicine</a:t>
            </a:r>
          </a:p>
        </p:txBody>
      </p:sp>
      <p:sp>
        <p:nvSpPr>
          <p:cNvPr id="6" name="Content Placeholder 5">
            <a:extLst>
              <a:ext uri="{FF2B5EF4-FFF2-40B4-BE49-F238E27FC236}">
                <a16:creationId xmlns:a16="http://schemas.microsoft.com/office/drawing/2014/main" id="{695E68D3-5F7B-8BBD-592B-47EBD3D09821}"/>
              </a:ext>
            </a:extLst>
          </p:cNvPr>
          <p:cNvSpPr>
            <a:spLocks noGrp="1"/>
          </p:cNvSpPr>
          <p:nvPr>
            <p:ph idx="1"/>
          </p:nvPr>
        </p:nvSpPr>
        <p:spPr/>
        <p:txBody>
          <a:bodyPr>
            <a:normAutofit fontScale="92500" lnSpcReduction="10000"/>
          </a:bodyPr>
          <a:lstStyle/>
          <a:p>
            <a:r>
              <a:rPr lang="en-US" dirty="0"/>
              <a:t>Gap between best practice and what actually happens</a:t>
            </a:r>
          </a:p>
          <a:p>
            <a:r>
              <a:rPr lang="en-US" dirty="0"/>
              <a:t>Gap between academic and community practitioners</a:t>
            </a:r>
          </a:p>
          <a:p>
            <a:r>
              <a:rPr lang="en-US" dirty="0"/>
              <a:t>Impossible to be competent in all 3 areas (patient care, research, teaching)</a:t>
            </a:r>
          </a:p>
          <a:p>
            <a:r>
              <a:rPr lang="en-US" dirty="0"/>
              <a:t>Less value placed on research and teaching</a:t>
            </a:r>
          </a:p>
          <a:p>
            <a:r>
              <a:rPr lang="en-US" dirty="0"/>
              <a:t>Financial </a:t>
            </a:r>
            <a:r>
              <a:rPr lang="en-US"/>
              <a:t>disincentive </a:t>
            </a:r>
            <a:endParaRPr lang="en-US" dirty="0"/>
          </a:p>
          <a:p>
            <a:r>
              <a:rPr lang="en-US" dirty="0"/>
              <a:t>Problems with career progression </a:t>
            </a:r>
            <a:r>
              <a:rPr lang="en-US" dirty="0" err="1"/>
              <a:t>esp</a:t>
            </a:r>
            <a:r>
              <a:rPr lang="en-US" dirty="0"/>
              <a:t> for women</a:t>
            </a:r>
          </a:p>
          <a:p>
            <a:r>
              <a:rPr lang="en-US" dirty="0"/>
              <a:t>Research often not concerned with the biggest health problems</a:t>
            </a:r>
          </a:p>
          <a:p>
            <a:r>
              <a:rPr lang="en-US" dirty="0"/>
              <a:t>Inadequate leadership</a:t>
            </a:r>
          </a:p>
          <a:p>
            <a:r>
              <a:rPr lang="en-US" dirty="0"/>
              <a:t>Poor public perception/ lack of trust</a:t>
            </a:r>
          </a:p>
        </p:txBody>
      </p:sp>
    </p:spTree>
    <p:extLst>
      <p:ext uri="{BB962C8B-B14F-4D97-AF65-F5344CB8AC3E}">
        <p14:creationId xmlns:p14="http://schemas.microsoft.com/office/powerpoint/2010/main" val="1108110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520DDB0-0020-3621-BD78-1334BA85418A}"/>
              </a:ext>
            </a:extLst>
          </p:cNvPr>
          <p:cNvSpPr>
            <a:spLocks noGrp="1"/>
          </p:cNvSpPr>
          <p:nvPr>
            <p:ph type="title"/>
          </p:nvPr>
        </p:nvSpPr>
        <p:spPr>
          <a:xfrm>
            <a:off x="457201" y="412454"/>
            <a:ext cx="2381250" cy="2101850"/>
          </a:xfrm>
        </p:spPr>
        <p:txBody>
          <a:bodyPr vert="horz" lIns="91440" tIns="45720" rIns="91440" bIns="45720" rtlCol="0" anchor="ctr">
            <a:normAutofit/>
          </a:bodyPr>
          <a:lstStyle/>
          <a:p>
            <a:r>
              <a:rPr lang="en-US" sz="2800" kern="1200" dirty="0">
                <a:solidFill>
                  <a:schemeClr val="tx1"/>
                </a:solidFill>
                <a:latin typeface="+mj-lt"/>
                <a:ea typeface="+mj-ea"/>
                <a:cs typeface="+mj-cs"/>
              </a:rPr>
              <a:t>At the end of the day…</a:t>
            </a:r>
          </a:p>
        </p:txBody>
      </p:sp>
      <p:sp>
        <p:nvSpPr>
          <p:cNvPr id="21" name="Content Placeholder 20">
            <a:extLst>
              <a:ext uri="{FF2B5EF4-FFF2-40B4-BE49-F238E27FC236}">
                <a16:creationId xmlns:a16="http://schemas.microsoft.com/office/drawing/2014/main" id="{43647039-3FBC-36E5-6A18-C4255E6EB512}"/>
              </a:ext>
            </a:extLst>
          </p:cNvPr>
          <p:cNvSpPr>
            <a:spLocks noGrp="1"/>
          </p:cNvSpPr>
          <p:nvPr>
            <p:ph sz="half" idx="1"/>
          </p:nvPr>
        </p:nvSpPr>
        <p:spPr>
          <a:xfrm>
            <a:off x="3157538" y="412454"/>
            <a:ext cx="3243262" cy="2101850"/>
          </a:xfrm>
        </p:spPr>
        <p:txBody>
          <a:bodyPr vert="horz" lIns="91440" tIns="45720" rIns="91440" bIns="45720" rtlCol="0" anchor="ctr">
            <a:normAutofit/>
          </a:bodyPr>
          <a:lstStyle/>
          <a:p>
            <a:endParaRPr lang="en-US" sz="1700"/>
          </a:p>
        </p:txBody>
      </p:sp>
      <p:pic>
        <p:nvPicPr>
          <p:cNvPr id="2" name="Picture Placeholder 5" descr="A person and person standing in a room&#10;&#10;AI-generated content may be incorrect.">
            <a:extLst>
              <a:ext uri="{FF2B5EF4-FFF2-40B4-BE49-F238E27FC236}">
                <a16:creationId xmlns:a16="http://schemas.microsoft.com/office/drawing/2014/main" id="{63B6898D-5736-1A06-15DD-FF6871E880A8}"/>
              </a:ext>
            </a:extLst>
          </p:cNvPr>
          <p:cNvPicPr>
            <a:picLocks noGrp="1" noChangeAspect="1"/>
          </p:cNvPicPr>
          <p:nvPr>
            <p:ph sz="half" idx="2"/>
          </p:nvPr>
        </p:nvPicPr>
        <p:blipFill>
          <a:blip r:embed="rId2"/>
          <a:srcRect r="8163"/>
          <a:stretch>
            <a:fillRect/>
          </a:stretch>
        </p:blipFill>
        <p:spPr>
          <a:xfrm rot="5400000">
            <a:off x="5962650" y="628650"/>
            <a:ext cx="6857999" cy="5600701"/>
          </a:xfrm>
          <a:prstGeom prst="rect">
            <a:avLst/>
          </a:prstGeom>
        </p:spPr>
      </p:pic>
      <p:pic>
        <p:nvPicPr>
          <p:cNvPr id="17" name="Content Placeholder 16" descr="A group of women posing for a photo&#10;&#10;AI-generated content may be incorrect.">
            <a:extLst>
              <a:ext uri="{FF2B5EF4-FFF2-40B4-BE49-F238E27FC236}">
                <a16:creationId xmlns:a16="http://schemas.microsoft.com/office/drawing/2014/main" id="{DE2389F8-3781-DD2E-FE4B-730CA6A878E8}"/>
              </a:ext>
            </a:extLst>
          </p:cNvPr>
          <p:cNvPicPr>
            <a:picLocks noChangeAspect="1"/>
          </p:cNvPicPr>
          <p:nvPr/>
        </p:nvPicPr>
        <p:blipFill>
          <a:blip r:embed="rId3"/>
          <a:srcRect b="17137"/>
          <a:stretch>
            <a:fillRect/>
          </a:stretch>
        </p:blipFill>
        <p:spPr>
          <a:xfrm>
            <a:off x="19" y="2959630"/>
            <a:ext cx="6400781" cy="3898370"/>
          </a:xfrm>
          <a:prstGeom prst="rect">
            <a:avLst/>
          </a:prstGeom>
        </p:spPr>
      </p:pic>
    </p:spTree>
    <p:extLst>
      <p:ext uri="{BB962C8B-B14F-4D97-AF65-F5344CB8AC3E}">
        <p14:creationId xmlns:p14="http://schemas.microsoft.com/office/powerpoint/2010/main" val="407568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D9E52043-44CB-4D93-6E52-74638689C41D}"/>
              </a:ext>
            </a:extLst>
          </p:cNvPr>
          <p:cNvSpPr>
            <a:spLocks noGrp="1"/>
          </p:cNvSpPr>
          <p:nvPr>
            <p:ph type="title"/>
          </p:nvPr>
        </p:nvSpPr>
        <p:spPr>
          <a:xfrm>
            <a:off x="7320466" y="609600"/>
            <a:ext cx="4140014" cy="1330839"/>
          </a:xfrm>
        </p:spPr>
        <p:txBody>
          <a:bodyPr vert="horz" lIns="91440" tIns="45720" rIns="91440" bIns="45720" rtlCol="0" anchor="ctr">
            <a:normAutofit/>
          </a:bodyPr>
          <a:lstStyle/>
          <a:p>
            <a:endParaRPr lang="en-US" sz="4400"/>
          </a:p>
        </p:txBody>
      </p:sp>
      <p:pic>
        <p:nvPicPr>
          <p:cNvPr id="18" name="Picture Placeholder 17" descr="A person with a stethoscope examining a child&#10;&#10;AI-generated content may be incorrect.">
            <a:extLst>
              <a:ext uri="{FF2B5EF4-FFF2-40B4-BE49-F238E27FC236}">
                <a16:creationId xmlns:a16="http://schemas.microsoft.com/office/drawing/2014/main" id="{E81BC889-8DF6-9727-F1E7-BC0A26EAE334}"/>
              </a:ext>
            </a:extLst>
          </p:cNvPr>
          <p:cNvPicPr>
            <a:picLocks noGrp="1" noChangeAspect="1"/>
          </p:cNvPicPr>
          <p:nvPr>
            <p:ph type="pic" idx="1"/>
          </p:nvPr>
        </p:nvPicPr>
        <p:blipFill>
          <a:blip r:embed="rId2"/>
          <a:srcRect t="4363" r="1" b="21114"/>
          <a:stretch>
            <a:fillRect/>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4" name="Rectangle 1">
            <a:extLst>
              <a:ext uri="{FF2B5EF4-FFF2-40B4-BE49-F238E27FC236}">
                <a16:creationId xmlns:a16="http://schemas.microsoft.com/office/drawing/2014/main" id="{DE7A82ED-2341-7D8A-6034-171285C2154A}"/>
              </a:ext>
            </a:extLst>
          </p:cNvPr>
          <p:cNvSpPr>
            <a:spLocks noGrp="1" noChangeArrowheads="1"/>
          </p:cNvSpPr>
          <p:nvPr>
            <p:ph type="body" sz="half" idx="2"/>
          </p:nvPr>
        </p:nvSpPr>
        <p:spPr bwMode="auto">
          <a:xfrm>
            <a:off x="7320465" y="609599"/>
            <a:ext cx="4140013" cy="549308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p>
            <a:pPr marR="0" lvl="0" fontAlgn="base">
              <a:spcBef>
                <a:spcPct val="0"/>
              </a:spcBef>
              <a:spcAft>
                <a:spcPts val="600"/>
              </a:spcAft>
              <a:buClrTx/>
              <a:buSzTx/>
              <a:tabLst/>
            </a:pPr>
            <a:endParaRPr kumimoji="0" lang="en-US" altLang="en-US" sz="1800" b="0" i="0" u="none" strike="noStrike" cap="none" normalizeH="0" baseline="0" dirty="0">
              <a:ln>
                <a:noFill/>
              </a:ln>
              <a:effectLst/>
            </a:endParaRPr>
          </a:p>
          <a:p>
            <a:pPr marR="0" lvl="0" fontAlgn="base">
              <a:spcBef>
                <a:spcPct val="0"/>
              </a:spcBef>
              <a:spcAft>
                <a:spcPts val="600"/>
              </a:spcAft>
              <a:buClrTx/>
              <a:buSzTx/>
              <a:tabLst/>
            </a:pPr>
            <a:r>
              <a:rPr kumimoji="0" lang="en-US" altLang="en-US" sz="1800" b="0" i="0" u="none" strike="noStrike" cap="none" normalizeH="0" baseline="0" dirty="0">
                <a:ln>
                  <a:noFill/>
                </a:ln>
                <a:effectLst/>
              </a:rPr>
              <a:t>“We look for medicine to be an orderly field of knowledge and procedure. But it is not. It is an imperfect science, an enterprise of constantly changing knowledge, uncertain information, fallible individuals, and at the same time lives on the line. There is science in what we do, yes, but also habit, intuition, and sometimes plain old guessing. The gap between what we know and what we aim for persists. And this gap complicates everything we do.”</a:t>
            </a:r>
          </a:p>
          <a:p>
            <a:pPr marR="0" lvl="0" fontAlgn="base">
              <a:spcBef>
                <a:spcPct val="0"/>
              </a:spcBef>
              <a:spcAft>
                <a:spcPts val="600"/>
              </a:spcAft>
              <a:buClrTx/>
              <a:buSzTx/>
              <a:tabLst/>
            </a:pPr>
            <a:br>
              <a:rPr kumimoji="0" lang="en-US" altLang="en-US" sz="1800" b="0" i="0" u="none" strike="noStrike" cap="none" normalizeH="0" baseline="0" dirty="0">
                <a:ln>
                  <a:noFill/>
                </a:ln>
                <a:effectLst/>
              </a:rPr>
            </a:br>
            <a:r>
              <a:rPr kumimoji="0" lang="en-US" altLang="en-US" sz="1800" b="0" i="0" u="none" strike="noStrike" cap="none" normalizeH="0" baseline="0" dirty="0">
                <a:ln>
                  <a:noFill/>
                </a:ln>
                <a:effectLst/>
              </a:rPr>
              <a:t>― </a:t>
            </a:r>
            <a:r>
              <a:rPr kumimoji="0" lang="en-US" altLang="en-US" sz="1800" b="1" i="0" u="none" strike="noStrike" cap="none" normalizeH="0" baseline="0" dirty="0">
                <a:ln>
                  <a:noFill/>
                </a:ln>
                <a:effectLst/>
              </a:rPr>
              <a:t>Atul Gawande, </a:t>
            </a:r>
            <a:r>
              <a:rPr kumimoji="0" lang="en-US" altLang="en-US" sz="1800" b="1" i="0" u="none" strike="noStrike" cap="none" normalizeH="0" baseline="0" dirty="0">
                <a:ln>
                  <a:noFill/>
                </a:ln>
                <a:effectLst/>
                <a:hlinkClick r:id="rId3" tooltip="Original URL:&#10;https://www.goodreads.com/work/quotes/2710546&#10;&#10;Click to follow link."/>
              </a:rPr>
              <a:t>Complications: A Surgeon's Notes on an Imperfect Science</a:t>
            </a:r>
            <a:endParaRPr kumimoji="0" lang="en-US" altLang="en-US" sz="1800" b="0" i="0" u="none" strike="noStrike" cap="none" normalizeH="0" baseline="0" dirty="0">
              <a:ln>
                <a:noFill/>
              </a:ln>
              <a:effectLst/>
            </a:endParaRPr>
          </a:p>
          <a:p>
            <a:pPr marR="0" lvl="0" fontAlgn="base">
              <a:spcBef>
                <a:spcPct val="0"/>
              </a:spcBef>
              <a:spcAft>
                <a:spcPts val="600"/>
              </a:spcAft>
              <a:buClrTx/>
              <a:buSzTx/>
              <a:tabLst/>
            </a:pPr>
            <a:br>
              <a:rPr kumimoji="0" lang="en-US" altLang="en-US" sz="1400" b="0" i="0" u="none" strike="noStrike" cap="none" normalizeH="0" baseline="0" dirty="0">
                <a:ln>
                  <a:noFill/>
                </a:ln>
                <a:effectLst/>
              </a:rPr>
            </a:br>
            <a:endParaRPr kumimoji="0" lang="en-US" altLang="en-US" sz="1400" b="0" i="0" u="none" strike="noStrike" cap="none" normalizeH="0" baseline="0" dirty="0">
              <a:ln>
                <a:noFill/>
              </a:ln>
              <a:effectLst/>
            </a:endParaRPr>
          </a:p>
        </p:txBody>
      </p:sp>
    </p:spTree>
    <p:extLst>
      <p:ext uri="{BB962C8B-B14F-4D97-AF65-F5344CB8AC3E}">
        <p14:creationId xmlns:p14="http://schemas.microsoft.com/office/powerpoint/2010/main" val="3194729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EA5875-E6AF-9ACA-50A6-A0D199214F76}"/>
              </a:ext>
            </a:extLst>
          </p:cNvPr>
          <p:cNvSpPr>
            <a:spLocks noGrp="1"/>
          </p:cNvSpPr>
          <p:nvPr>
            <p:ph type="title"/>
          </p:nvPr>
        </p:nvSpPr>
        <p:spPr/>
        <p:txBody>
          <a:bodyPr/>
          <a:lstStyle/>
          <a:p>
            <a:r>
              <a:rPr lang="en-US" dirty="0"/>
              <a:t>Making the invisible visible</a:t>
            </a:r>
          </a:p>
        </p:txBody>
      </p:sp>
      <p:sp>
        <p:nvSpPr>
          <p:cNvPr id="6" name="Content Placeholder 5">
            <a:extLst>
              <a:ext uri="{FF2B5EF4-FFF2-40B4-BE49-F238E27FC236}">
                <a16:creationId xmlns:a16="http://schemas.microsoft.com/office/drawing/2014/main" id="{4F07D989-1609-18EC-FAD0-DF5E0363013C}"/>
              </a:ext>
            </a:extLst>
          </p:cNvPr>
          <p:cNvSpPr>
            <a:spLocks noGrp="1"/>
          </p:cNvSpPr>
          <p:nvPr>
            <p:ph idx="1"/>
          </p:nvPr>
        </p:nvSpPr>
        <p:spPr/>
        <p:txBody>
          <a:bodyPr>
            <a:normAutofit fontScale="92500" lnSpcReduction="20000"/>
          </a:bodyPr>
          <a:lstStyle/>
          <a:p>
            <a:pPr marL="0" indent="0">
              <a:buNone/>
            </a:pPr>
            <a:r>
              <a:rPr lang="en-US" dirty="0"/>
              <a:t>How do you become an academic physician?</a:t>
            </a:r>
          </a:p>
          <a:p>
            <a:pPr marL="0" indent="0">
              <a:buNone/>
            </a:pPr>
            <a:r>
              <a:rPr lang="en-US" dirty="0"/>
              <a:t>What’s different about academic medicine compared to community practice? </a:t>
            </a:r>
          </a:p>
          <a:p>
            <a:pPr marL="0" indent="0">
              <a:buNone/>
            </a:pPr>
            <a:r>
              <a:rPr lang="en-US" dirty="0"/>
              <a:t>What is the structure of the medical team?</a:t>
            </a:r>
          </a:p>
          <a:p>
            <a:pPr marL="0" indent="0">
              <a:buNone/>
            </a:pPr>
            <a:r>
              <a:rPr lang="en-US" dirty="0"/>
              <a:t>What do you do all day? </a:t>
            </a:r>
          </a:p>
          <a:p>
            <a:pPr marL="0" indent="0">
              <a:buNone/>
            </a:pPr>
            <a:r>
              <a:rPr lang="en-US" dirty="0"/>
              <a:t>What different roles do you have?</a:t>
            </a:r>
          </a:p>
          <a:p>
            <a:pPr marL="0" indent="0">
              <a:buNone/>
            </a:pPr>
            <a:r>
              <a:rPr lang="en-US" dirty="0"/>
              <a:t>What types of learners do you have? How do you teach?</a:t>
            </a:r>
          </a:p>
          <a:p>
            <a:pPr marL="0" indent="0">
              <a:buNone/>
            </a:pPr>
            <a:r>
              <a:rPr lang="en-US" dirty="0"/>
              <a:t>What is fun about your job? What is not so fun?</a:t>
            </a:r>
          </a:p>
          <a:p>
            <a:pPr marL="0" indent="0">
              <a:buNone/>
            </a:pPr>
            <a:endParaRPr lang="en-US" dirty="0"/>
          </a:p>
          <a:p>
            <a:pPr marL="0" indent="0">
              <a:buNone/>
            </a:pPr>
            <a:r>
              <a:rPr lang="en-US" dirty="0"/>
              <a:t>How is my faculty position similar or different from yours? </a:t>
            </a:r>
          </a:p>
          <a:p>
            <a:pPr marL="0" indent="0">
              <a:buNone/>
            </a:pPr>
            <a:r>
              <a:rPr lang="en-US" dirty="0"/>
              <a:t>What can we learn from each other?</a:t>
            </a:r>
          </a:p>
        </p:txBody>
      </p:sp>
    </p:spTree>
    <p:extLst>
      <p:ext uri="{BB962C8B-B14F-4D97-AF65-F5344CB8AC3E}">
        <p14:creationId xmlns:p14="http://schemas.microsoft.com/office/powerpoint/2010/main" val="2487881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93986-E9A3-9DC3-85C2-B80B5E811470}"/>
              </a:ext>
            </a:extLst>
          </p:cNvPr>
          <p:cNvSpPr>
            <a:spLocks noGrp="1"/>
          </p:cNvSpPr>
          <p:nvPr>
            <p:ph type="title"/>
          </p:nvPr>
        </p:nvSpPr>
        <p:spPr>
          <a:xfrm>
            <a:off x="523845" y="5546162"/>
            <a:ext cx="6661702" cy="953611"/>
          </a:xfrm>
        </p:spPr>
        <p:txBody>
          <a:bodyPr vert="horz" lIns="91440" tIns="45720" rIns="91440" bIns="45720" rtlCol="0" anchor="ctr">
            <a:normAutofit/>
          </a:bodyPr>
          <a:lstStyle/>
          <a:p>
            <a:r>
              <a:rPr lang="en-US" sz="4000"/>
              <a:t>Path to academic medicine</a:t>
            </a:r>
          </a:p>
        </p:txBody>
      </p:sp>
      <p:pic>
        <p:nvPicPr>
          <p:cNvPr id="6" name="Picture Placeholder 5" descr="A newspaper with a picture of two people&#10;&#10;AI-generated content may be incorrect.">
            <a:extLst>
              <a:ext uri="{FF2B5EF4-FFF2-40B4-BE49-F238E27FC236}">
                <a16:creationId xmlns:a16="http://schemas.microsoft.com/office/drawing/2014/main" id="{472D6F93-441D-7FB6-A8C0-10F6D53B3C92}"/>
              </a:ext>
            </a:extLst>
          </p:cNvPr>
          <p:cNvPicPr>
            <a:picLocks noGrp="1" noChangeAspect="1"/>
          </p:cNvPicPr>
          <p:nvPr>
            <p:ph type="pic" idx="1"/>
          </p:nvPr>
        </p:nvPicPr>
        <p:blipFill>
          <a:blip r:embed="rId2"/>
          <a:srcRect r="48891" b="-1"/>
          <a:stretch>
            <a:fillRect/>
          </a:stretch>
        </p:blipFill>
        <p:spPr>
          <a:xfrm rot="5400000">
            <a:off x="1206460" y="-1206461"/>
            <a:ext cx="5161587" cy="7574508"/>
          </a:xfrm>
          <a:prstGeom prst="rect">
            <a:avLst/>
          </a:prstGeom>
        </p:spPr>
      </p:pic>
      <p:sp>
        <p:nvSpPr>
          <p:cNvPr id="4" name="Text Placeholder 3">
            <a:extLst>
              <a:ext uri="{FF2B5EF4-FFF2-40B4-BE49-F238E27FC236}">
                <a16:creationId xmlns:a16="http://schemas.microsoft.com/office/drawing/2014/main" id="{6EB85143-D9C8-B2D1-B053-2076801888CC}"/>
              </a:ext>
            </a:extLst>
          </p:cNvPr>
          <p:cNvSpPr>
            <a:spLocks noGrp="1"/>
          </p:cNvSpPr>
          <p:nvPr>
            <p:ph type="body" sz="half" idx="2"/>
          </p:nvPr>
        </p:nvSpPr>
        <p:spPr>
          <a:xfrm>
            <a:off x="8340064" y="743803"/>
            <a:ext cx="3144523" cy="5474173"/>
          </a:xfrm>
        </p:spPr>
        <p:txBody>
          <a:bodyPr vert="horz" lIns="91440" tIns="45720" rIns="91440" bIns="45720" rtlCol="0" anchor="ctr">
            <a:normAutofit/>
          </a:bodyPr>
          <a:lstStyle/>
          <a:p>
            <a:pPr indent="-228600">
              <a:buFont typeface="Arial" panose="020B0604020202020204" pitchFamily="34" charset="0"/>
              <a:buChar char="•"/>
            </a:pPr>
            <a:endParaRPr lang="en-US" dirty="0"/>
          </a:p>
          <a:p>
            <a:pPr indent="-228600">
              <a:buFont typeface="Arial" panose="020B0604020202020204" pitchFamily="34" charset="0"/>
              <a:buChar char="•"/>
            </a:pPr>
            <a:endParaRPr lang="en-US" dirty="0"/>
          </a:p>
          <a:p>
            <a:pPr indent="-228600">
              <a:buFont typeface="Arial" panose="020B0604020202020204" pitchFamily="34" charset="0"/>
              <a:buChar char="•"/>
            </a:pPr>
            <a:r>
              <a:rPr lang="en-US" dirty="0"/>
              <a:t>Undergrad</a:t>
            </a:r>
          </a:p>
          <a:p>
            <a:pPr indent="-228600">
              <a:buFont typeface="Arial" panose="020B0604020202020204" pitchFamily="34" charset="0"/>
              <a:buChar char="•"/>
            </a:pPr>
            <a:r>
              <a:rPr lang="en-US" dirty="0"/>
              <a:t>Med school (MD/DO) 4 (3?) yrs</a:t>
            </a:r>
          </a:p>
          <a:p>
            <a:pPr indent="-228600">
              <a:buFont typeface="Arial" panose="020B0604020202020204" pitchFamily="34" charset="0"/>
              <a:buChar char="•"/>
            </a:pPr>
            <a:r>
              <a:rPr lang="en-US" dirty="0"/>
              <a:t>Internship/residency 3-7 yrs</a:t>
            </a:r>
          </a:p>
          <a:p>
            <a:pPr indent="-228600">
              <a:buFont typeface="Arial" panose="020B0604020202020204" pitchFamily="34" charset="0"/>
              <a:buChar char="•"/>
            </a:pPr>
            <a:r>
              <a:rPr lang="en-US" dirty="0"/>
              <a:t>USMLE (Step) exams x 3</a:t>
            </a:r>
          </a:p>
          <a:p>
            <a:pPr indent="-228600">
              <a:buFont typeface="Arial" panose="020B0604020202020204" pitchFamily="34" charset="0"/>
              <a:buChar char="•"/>
            </a:pPr>
            <a:r>
              <a:rPr lang="en-US" dirty="0"/>
              <a:t>? Chief residency 1 yr</a:t>
            </a:r>
          </a:p>
          <a:p>
            <a:pPr indent="-228600">
              <a:buFont typeface="Arial" panose="020B0604020202020204" pitchFamily="34" charset="0"/>
              <a:buChar char="•"/>
            </a:pPr>
            <a:r>
              <a:rPr lang="en-US" dirty="0"/>
              <a:t>+/- Fellowship 1-3 years</a:t>
            </a:r>
          </a:p>
          <a:p>
            <a:pPr indent="-228600">
              <a:buFont typeface="Arial" panose="020B0604020202020204" pitchFamily="34" charset="0"/>
              <a:buChar char="•"/>
            </a:pPr>
            <a:r>
              <a:rPr lang="en-US" dirty="0"/>
              <a:t>Board exams – specialty &amp; </a:t>
            </a:r>
            <a:r>
              <a:rPr lang="en-US" dirty="0" err="1"/>
              <a:t>subspec</a:t>
            </a:r>
            <a:endParaRPr lang="en-US" dirty="0"/>
          </a:p>
          <a:p>
            <a:pPr indent="-228600">
              <a:buFont typeface="Arial" panose="020B0604020202020204" pitchFamily="34" charset="0"/>
              <a:buChar char="•"/>
            </a:pPr>
            <a:r>
              <a:rPr lang="en-US" dirty="0"/>
              <a:t>Assistant professor (tenure/ non-tenure, clinician/educator/investigator)</a:t>
            </a:r>
          </a:p>
          <a:p>
            <a:pPr indent="-228600">
              <a:buFont typeface="Arial" panose="020B0604020202020204" pitchFamily="34" charset="0"/>
              <a:buChar char="•"/>
            </a:pPr>
            <a:r>
              <a:rPr lang="en-US" dirty="0"/>
              <a:t>Associate professor</a:t>
            </a:r>
          </a:p>
          <a:p>
            <a:pPr indent="-228600">
              <a:buFont typeface="Arial" panose="020B0604020202020204" pitchFamily="34" charset="0"/>
              <a:buChar char="•"/>
            </a:pPr>
            <a:r>
              <a:rPr lang="en-US" dirty="0"/>
              <a:t>Professor </a:t>
            </a:r>
          </a:p>
          <a:p>
            <a:pPr indent="-228600">
              <a:buFont typeface="Arial" panose="020B0604020202020204" pitchFamily="34" charset="0"/>
              <a:buChar char="•"/>
            </a:pPr>
            <a:endParaRPr lang="en-US" dirty="0"/>
          </a:p>
          <a:p>
            <a:pPr indent="-228600">
              <a:buFont typeface="Arial" panose="020B0604020202020204" pitchFamily="34" charset="0"/>
              <a:buChar char="•"/>
            </a:pPr>
            <a:endParaRPr lang="en-US" dirty="0"/>
          </a:p>
          <a:p>
            <a:pPr indent="-228600">
              <a:buFont typeface="Arial" panose="020B0604020202020204" pitchFamily="34" charset="0"/>
              <a:buChar char="•"/>
            </a:pPr>
            <a:endParaRPr lang="en-US" dirty="0"/>
          </a:p>
        </p:txBody>
      </p:sp>
    </p:spTree>
    <p:extLst>
      <p:ext uri="{BB962C8B-B14F-4D97-AF65-F5344CB8AC3E}">
        <p14:creationId xmlns:p14="http://schemas.microsoft.com/office/powerpoint/2010/main" val="2247096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9991C-187D-4E08-19EF-0519D3F372EC}"/>
              </a:ext>
            </a:extLst>
          </p:cNvPr>
          <p:cNvSpPr>
            <a:spLocks noGrp="1"/>
          </p:cNvSpPr>
          <p:nvPr>
            <p:ph type="title"/>
          </p:nvPr>
        </p:nvSpPr>
        <p:spPr>
          <a:xfrm>
            <a:off x="5868557" y="1138036"/>
            <a:ext cx="5444382" cy="1402470"/>
          </a:xfrm>
        </p:spPr>
        <p:txBody>
          <a:bodyPr vert="horz" lIns="91440" tIns="45720" rIns="91440" bIns="45720" rtlCol="0" anchor="t">
            <a:normAutofit/>
          </a:bodyPr>
          <a:lstStyle/>
          <a:p>
            <a:r>
              <a:rPr lang="en-US" dirty="0"/>
              <a:t>About me</a:t>
            </a:r>
          </a:p>
        </p:txBody>
      </p:sp>
      <p:pic>
        <p:nvPicPr>
          <p:cNvPr id="6" name="Picture Placeholder 5" descr="A person wearing a mask and holding a teddy bear&#10;&#10;AI-generated content may be incorrect.">
            <a:extLst>
              <a:ext uri="{FF2B5EF4-FFF2-40B4-BE49-F238E27FC236}">
                <a16:creationId xmlns:a16="http://schemas.microsoft.com/office/drawing/2014/main" id="{3F20C0DF-B630-7A6D-8BA6-B132C57F6CD7}"/>
              </a:ext>
            </a:extLst>
          </p:cNvPr>
          <p:cNvPicPr>
            <a:picLocks noGrp="1" noChangeAspect="1"/>
          </p:cNvPicPr>
          <p:nvPr>
            <p:ph type="pic" idx="1"/>
          </p:nvPr>
        </p:nvPicPr>
        <p:blipFill>
          <a:blip r:embed="rId2"/>
          <a:srcRect t="183"/>
          <a:stretch>
            <a:fillRect/>
          </a:stretch>
        </p:blipFill>
        <p:spPr>
          <a:xfrm rot="5400000">
            <a:off x="-853411" y="853410"/>
            <a:ext cx="6858000" cy="5151179"/>
          </a:xfrm>
          <a:prstGeom prst="rect">
            <a:avLst/>
          </a:prstGeom>
        </p:spPr>
      </p:pic>
      <p:sp>
        <p:nvSpPr>
          <p:cNvPr id="4" name="Text Placeholder 3">
            <a:extLst>
              <a:ext uri="{FF2B5EF4-FFF2-40B4-BE49-F238E27FC236}">
                <a16:creationId xmlns:a16="http://schemas.microsoft.com/office/drawing/2014/main" id="{89996603-E833-10D1-3F73-B509124C57CA}"/>
              </a:ext>
            </a:extLst>
          </p:cNvPr>
          <p:cNvSpPr>
            <a:spLocks noGrp="1"/>
          </p:cNvSpPr>
          <p:nvPr>
            <p:ph type="body" sz="half" idx="2"/>
          </p:nvPr>
        </p:nvSpPr>
        <p:spPr>
          <a:xfrm>
            <a:off x="5868557" y="2551176"/>
            <a:ext cx="5444382" cy="3591207"/>
          </a:xfrm>
        </p:spPr>
        <p:txBody>
          <a:bodyPr vert="horz" lIns="91440" tIns="45720" rIns="91440" bIns="45720" rtlCol="0" anchor="t">
            <a:normAutofit/>
          </a:bodyPr>
          <a:lstStyle/>
          <a:p>
            <a:pPr indent="-228600">
              <a:buFont typeface="Arial" panose="020B0604020202020204" pitchFamily="34" charset="0"/>
              <a:buChar char="•"/>
            </a:pPr>
            <a:r>
              <a:rPr lang="en-US" sz="2000" dirty="0"/>
              <a:t>Medical College of Georgia </a:t>
            </a:r>
          </a:p>
          <a:p>
            <a:pPr indent="-228600">
              <a:buFont typeface="Arial" panose="020B0604020202020204" pitchFamily="34" charset="0"/>
              <a:buChar char="•"/>
            </a:pPr>
            <a:r>
              <a:rPr lang="en-US" sz="2000" dirty="0"/>
              <a:t>MCG Pediatric Residency </a:t>
            </a:r>
          </a:p>
          <a:p>
            <a:pPr indent="-228600">
              <a:buFont typeface="Arial" panose="020B0604020202020204" pitchFamily="34" charset="0"/>
              <a:buChar char="•"/>
            </a:pPr>
            <a:r>
              <a:rPr lang="en-US" sz="2000" dirty="0"/>
              <a:t>MCG Peds Chief Residency </a:t>
            </a:r>
          </a:p>
          <a:p>
            <a:pPr indent="-228600">
              <a:buFont typeface="Arial" panose="020B0604020202020204" pitchFamily="34" charset="0"/>
              <a:buChar char="•"/>
            </a:pPr>
            <a:r>
              <a:rPr lang="en-US" sz="2000" dirty="0"/>
              <a:t>MCG Peds  - Assoc Prof Peds &amp; Sleep Medicine </a:t>
            </a:r>
          </a:p>
          <a:p>
            <a:pPr indent="-228600">
              <a:buFont typeface="Arial" panose="020B0604020202020204" pitchFamily="34" charset="0"/>
              <a:buChar char="•"/>
            </a:pPr>
            <a:r>
              <a:rPr lang="en-US" sz="2000" dirty="0"/>
              <a:t>Cystic Fibrosis Center co-director</a:t>
            </a:r>
          </a:p>
          <a:p>
            <a:pPr indent="-228600">
              <a:buFont typeface="Arial" panose="020B0604020202020204" pitchFamily="34" charset="0"/>
              <a:buChar char="•"/>
            </a:pPr>
            <a:r>
              <a:rPr lang="en-US" sz="2000" dirty="0"/>
              <a:t>Approx 65% clinical, 15% research, 10% teaching, 10% service </a:t>
            </a:r>
          </a:p>
          <a:p>
            <a:pPr indent="-228600">
              <a:buFont typeface="Arial" panose="020B0604020202020204" pitchFamily="34" charset="0"/>
              <a:buChar char="•"/>
            </a:pPr>
            <a:r>
              <a:rPr lang="en-US" sz="2000" dirty="0"/>
              <a:t>(and 100% mom to 2 boys)</a:t>
            </a:r>
          </a:p>
        </p:txBody>
      </p:sp>
    </p:spTree>
    <p:extLst>
      <p:ext uri="{BB962C8B-B14F-4D97-AF65-F5344CB8AC3E}">
        <p14:creationId xmlns:p14="http://schemas.microsoft.com/office/powerpoint/2010/main" val="3324892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9360DE-F958-92EC-486E-BFA6DF63C059}"/>
              </a:ext>
            </a:extLst>
          </p:cNvPr>
          <p:cNvSpPr>
            <a:spLocks noGrp="1"/>
          </p:cNvSpPr>
          <p:nvPr>
            <p:ph type="title"/>
          </p:nvPr>
        </p:nvSpPr>
        <p:spPr>
          <a:xfrm>
            <a:off x="761800" y="762001"/>
            <a:ext cx="5334197" cy="1708242"/>
          </a:xfrm>
        </p:spPr>
        <p:txBody>
          <a:bodyPr vert="horz" lIns="91440" tIns="45720" rIns="91440" bIns="45720" rtlCol="0" anchor="ctr">
            <a:normAutofit/>
          </a:bodyPr>
          <a:lstStyle/>
          <a:p>
            <a:r>
              <a:rPr lang="en-US" sz="4000"/>
              <a:t>What’s different about academic medicine?</a:t>
            </a:r>
          </a:p>
        </p:txBody>
      </p:sp>
      <p:graphicFrame>
        <p:nvGraphicFramePr>
          <p:cNvPr id="8" name="Content Placeholder 5">
            <a:extLst>
              <a:ext uri="{FF2B5EF4-FFF2-40B4-BE49-F238E27FC236}">
                <a16:creationId xmlns:a16="http://schemas.microsoft.com/office/drawing/2014/main" id="{B0335122-E00D-8358-94AA-D95C46465845}"/>
              </a:ext>
            </a:extLst>
          </p:cNvPr>
          <p:cNvGraphicFramePr>
            <a:graphicFrameLocks noGrp="1"/>
          </p:cNvGraphicFramePr>
          <p:nvPr>
            <p:ph sz="half" idx="1"/>
            <p:extLst>
              <p:ext uri="{D42A27DB-BD31-4B8C-83A1-F6EECF244321}">
                <p14:modId xmlns:p14="http://schemas.microsoft.com/office/powerpoint/2010/main" val="2101245308"/>
              </p:ext>
            </p:extLst>
          </p:nvPr>
        </p:nvGraphicFramePr>
        <p:xfrm>
          <a:off x="761800" y="2470244"/>
          <a:ext cx="5334197" cy="37698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Content Placeholder 4" descr="A couple of men wearing masks&#10;&#10;AI-generated content may be incorrect.">
            <a:extLst>
              <a:ext uri="{FF2B5EF4-FFF2-40B4-BE49-F238E27FC236}">
                <a16:creationId xmlns:a16="http://schemas.microsoft.com/office/drawing/2014/main" id="{4976C0A9-F3FC-59E3-1921-C95C7CDB5FE9}"/>
              </a:ext>
            </a:extLst>
          </p:cNvPr>
          <p:cNvPicPr>
            <a:picLocks noGrp="1" noChangeAspect="1"/>
          </p:cNvPicPr>
          <p:nvPr>
            <p:ph sz="half" idx="2"/>
          </p:nvPr>
        </p:nvPicPr>
        <p:blipFill>
          <a:blip r:embed="rId7"/>
          <a:srcRect r="3424" b="2"/>
          <a:stretch>
            <a:fillRect/>
          </a:stretch>
        </p:blipFill>
        <p:spPr>
          <a:xfrm rot="5400000">
            <a:off x="6090456" y="756455"/>
            <a:ext cx="6868886" cy="5334204"/>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647038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712D06-1DB0-E1CE-85B1-41D6A0B1B43D}"/>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dirty="0"/>
              <a:t>It’s a team sport</a:t>
            </a:r>
          </a:p>
        </p:txBody>
      </p:sp>
      <p:pic>
        <p:nvPicPr>
          <p:cNvPr id="11" name="Content Placeholder 10" descr="A group of people posing for a photo&#10;&#10;AI-generated content may be incorrect.">
            <a:extLst>
              <a:ext uri="{FF2B5EF4-FFF2-40B4-BE49-F238E27FC236}">
                <a16:creationId xmlns:a16="http://schemas.microsoft.com/office/drawing/2014/main" id="{2251A213-8FF9-9127-5643-D8E812E21957}"/>
              </a:ext>
            </a:extLst>
          </p:cNvPr>
          <p:cNvPicPr>
            <a:picLocks noGrp="1" noChangeAspect="1"/>
          </p:cNvPicPr>
          <p:nvPr>
            <p:ph sz="half" idx="1"/>
          </p:nvPr>
        </p:nvPicPr>
        <p:blipFill>
          <a:blip r:embed="rId2"/>
          <a:srcRect r="5882" b="-1"/>
          <a:stretch>
            <a:fillRect/>
          </a:stretch>
        </p:blipFill>
        <p:spPr>
          <a:xfrm>
            <a:off x="1" y="10"/>
            <a:ext cx="9669642" cy="6857990"/>
          </a:xfrm>
          <a:prstGeom prst="rect">
            <a:avLst/>
          </a:prstGeom>
        </p:spPr>
      </p:pic>
      <p:sp>
        <p:nvSpPr>
          <p:cNvPr id="6" name="Content Placeholder 5">
            <a:extLst>
              <a:ext uri="{FF2B5EF4-FFF2-40B4-BE49-F238E27FC236}">
                <a16:creationId xmlns:a16="http://schemas.microsoft.com/office/drawing/2014/main" id="{CF7DAB6C-7A92-7071-2A52-24CA58770D9C}"/>
              </a:ext>
            </a:extLst>
          </p:cNvPr>
          <p:cNvSpPr>
            <a:spLocks noGrp="1"/>
          </p:cNvSpPr>
          <p:nvPr>
            <p:ph sz="half" idx="2"/>
          </p:nvPr>
        </p:nvSpPr>
        <p:spPr>
          <a:xfrm>
            <a:off x="7531610" y="2434201"/>
            <a:ext cx="3822189" cy="3742762"/>
          </a:xfrm>
        </p:spPr>
        <p:txBody>
          <a:bodyPr vert="horz" lIns="91440" tIns="45720" rIns="91440" bIns="45720" rtlCol="0">
            <a:normAutofit/>
          </a:bodyPr>
          <a:lstStyle/>
          <a:p>
            <a:pPr marL="0"/>
            <a:r>
              <a:rPr lang="en-US" sz="2000" dirty="0"/>
              <a:t>Multi-disciplinary</a:t>
            </a:r>
          </a:p>
          <a:p>
            <a:pPr marL="0"/>
            <a:r>
              <a:rPr lang="en-US" sz="2000" dirty="0"/>
              <a:t>Physicians, mid-level providers, nurses, pharmacists, respiratory therapists, dietitians, physical therapists, psychologists, genetic counselors, social workers, </a:t>
            </a:r>
            <a:r>
              <a:rPr lang="en-US" sz="2000" dirty="0" err="1"/>
              <a:t>etc</a:t>
            </a:r>
            <a:endParaRPr lang="en-US" sz="2000" dirty="0"/>
          </a:p>
          <a:p>
            <a:pPr marL="0"/>
            <a:r>
              <a:rPr lang="en-US" sz="2000" dirty="0"/>
              <a:t>Patients/family members </a:t>
            </a:r>
          </a:p>
        </p:txBody>
      </p:sp>
    </p:spTree>
    <p:extLst>
      <p:ext uri="{BB962C8B-B14F-4D97-AF65-F5344CB8AC3E}">
        <p14:creationId xmlns:p14="http://schemas.microsoft.com/office/powerpoint/2010/main" val="3458232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CDC87-AFB5-711C-5F9A-EDB4EAE084A9}"/>
              </a:ext>
            </a:extLst>
          </p:cNvPr>
          <p:cNvSpPr>
            <a:spLocks noGrp="1"/>
          </p:cNvSpPr>
          <p:nvPr>
            <p:ph type="title"/>
          </p:nvPr>
        </p:nvSpPr>
        <p:spPr>
          <a:xfrm>
            <a:off x="5868557" y="1138036"/>
            <a:ext cx="5444382" cy="1402470"/>
          </a:xfrm>
        </p:spPr>
        <p:txBody>
          <a:bodyPr anchor="t">
            <a:normAutofit/>
          </a:bodyPr>
          <a:lstStyle/>
          <a:p>
            <a:r>
              <a:rPr lang="en-US" sz="3200" dirty="0"/>
              <a:t>Clinical care</a:t>
            </a:r>
          </a:p>
        </p:txBody>
      </p:sp>
      <p:sp>
        <p:nvSpPr>
          <p:cNvPr id="9" name="Content Placeholder 8">
            <a:extLst>
              <a:ext uri="{FF2B5EF4-FFF2-40B4-BE49-F238E27FC236}">
                <a16:creationId xmlns:a16="http://schemas.microsoft.com/office/drawing/2014/main" id="{9E424FA2-515E-223B-0067-69FA351D4FAB}"/>
              </a:ext>
            </a:extLst>
          </p:cNvPr>
          <p:cNvSpPr>
            <a:spLocks noGrp="1"/>
          </p:cNvSpPr>
          <p:nvPr>
            <p:ph idx="1"/>
          </p:nvPr>
        </p:nvSpPr>
        <p:spPr>
          <a:xfrm>
            <a:off x="5868557" y="2551176"/>
            <a:ext cx="5444382" cy="3591207"/>
          </a:xfrm>
        </p:spPr>
        <p:txBody>
          <a:bodyPr vert="horz" lIns="91440" tIns="45720" rIns="91440" bIns="45720" rtlCol="0" anchor="t">
            <a:normAutofit lnSpcReduction="10000"/>
          </a:bodyPr>
          <a:lstStyle/>
          <a:p>
            <a:r>
              <a:rPr lang="en-US" sz="2000" dirty="0"/>
              <a:t>Patients in clinic – asthma, CF, sleep, BPD </a:t>
            </a:r>
            <a:r>
              <a:rPr lang="en-US" sz="2000" dirty="0" err="1"/>
              <a:t>etc</a:t>
            </a:r>
            <a:endParaRPr lang="en-US" sz="2000" dirty="0"/>
          </a:p>
          <a:p>
            <a:r>
              <a:rPr lang="en-US" sz="2000" dirty="0"/>
              <a:t>Patients in the hospital</a:t>
            </a:r>
          </a:p>
          <a:p>
            <a:r>
              <a:rPr lang="en-US" sz="2000" dirty="0"/>
              <a:t>Telemedicine</a:t>
            </a:r>
          </a:p>
          <a:p>
            <a:r>
              <a:rPr lang="en-US" sz="2000" dirty="0"/>
              <a:t>Sleep studies</a:t>
            </a:r>
          </a:p>
          <a:p>
            <a:r>
              <a:rPr lang="en-US" sz="2000" dirty="0"/>
              <a:t>Call</a:t>
            </a:r>
          </a:p>
          <a:p>
            <a:r>
              <a:rPr lang="en-US" sz="2000" dirty="0"/>
              <a:t>Documentation</a:t>
            </a:r>
          </a:p>
          <a:p>
            <a:endParaRPr lang="en-US" sz="2000" dirty="0"/>
          </a:p>
          <a:p>
            <a:endParaRPr lang="en-US" sz="2000" dirty="0"/>
          </a:p>
          <a:p>
            <a:pPr marL="0" indent="0">
              <a:buNone/>
            </a:pPr>
            <a:r>
              <a:rPr lang="en-US" sz="2000" dirty="0"/>
              <a:t>*these have all changed a lot over the years – in some ways better/in some ways worse?</a:t>
            </a:r>
          </a:p>
        </p:txBody>
      </p:sp>
      <p:pic>
        <p:nvPicPr>
          <p:cNvPr id="5" name="Content Placeholder 4" descr="A person in a yellow suit standing next to a person in a pink shirt&#10;&#10;AI-generated content may be incorrect.">
            <a:extLst>
              <a:ext uri="{FF2B5EF4-FFF2-40B4-BE49-F238E27FC236}">
                <a16:creationId xmlns:a16="http://schemas.microsoft.com/office/drawing/2014/main" id="{406CA52B-3644-1D6C-DF27-728EA097D0CA}"/>
              </a:ext>
            </a:extLst>
          </p:cNvPr>
          <p:cNvPicPr>
            <a:picLocks noChangeAspect="1"/>
          </p:cNvPicPr>
          <p:nvPr/>
        </p:nvPicPr>
        <p:blipFill>
          <a:blip r:embed="rId3"/>
          <a:srcRect r="151" b="2"/>
          <a:stretch>
            <a:fillRect/>
          </a:stretch>
        </p:blipFill>
        <p:spPr>
          <a:xfrm rot="5400000">
            <a:off x="-853411" y="853410"/>
            <a:ext cx="6858000" cy="5151179"/>
          </a:xfrm>
          <a:prstGeom prst="rect">
            <a:avLst/>
          </a:prstGeom>
        </p:spPr>
      </p:pic>
    </p:spTree>
    <p:extLst>
      <p:ext uri="{BB962C8B-B14F-4D97-AF65-F5344CB8AC3E}">
        <p14:creationId xmlns:p14="http://schemas.microsoft.com/office/powerpoint/2010/main" val="1582445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46DA5-1617-D0E9-E3BE-56A269A03F13}"/>
              </a:ext>
            </a:extLst>
          </p:cNvPr>
          <p:cNvSpPr>
            <a:spLocks noGrp="1"/>
          </p:cNvSpPr>
          <p:nvPr>
            <p:ph type="title"/>
          </p:nvPr>
        </p:nvSpPr>
        <p:spPr>
          <a:xfrm>
            <a:off x="1137035" y="609600"/>
            <a:ext cx="3595678" cy="1330839"/>
          </a:xfrm>
        </p:spPr>
        <p:txBody>
          <a:bodyPr>
            <a:normAutofit/>
          </a:bodyPr>
          <a:lstStyle/>
          <a:p>
            <a:r>
              <a:rPr lang="en-US" sz="3200" dirty="0"/>
              <a:t>Education – see one, do one, teach one</a:t>
            </a:r>
          </a:p>
        </p:txBody>
      </p:sp>
      <p:sp>
        <p:nvSpPr>
          <p:cNvPr id="9" name="Content Placeholder 8">
            <a:extLst>
              <a:ext uri="{FF2B5EF4-FFF2-40B4-BE49-F238E27FC236}">
                <a16:creationId xmlns:a16="http://schemas.microsoft.com/office/drawing/2014/main" id="{3F172A5B-6DF5-ED24-690C-4A63B5BAF1E7}"/>
              </a:ext>
            </a:extLst>
          </p:cNvPr>
          <p:cNvSpPr>
            <a:spLocks noGrp="1"/>
          </p:cNvSpPr>
          <p:nvPr>
            <p:ph idx="1"/>
          </p:nvPr>
        </p:nvSpPr>
        <p:spPr>
          <a:xfrm>
            <a:off x="1137034" y="2194102"/>
            <a:ext cx="3158741" cy="3908586"/>
          </a:xfrm>
        </p:spPr>
        <p:txBody>
          <a:bodyPr vert="horz" lIns="91440" tIns="45720" rIns="91440" bIns="45720" rtlCol="0" anchor="t">
            <a:normAutofit/>
          </a:bodyPr>
          <a:lstStyle/>
          <a:p>
            <a:r>
              <a:rPr lang="en-US" sz="2000" dirty="0"/>
              <a:t>Bedside teaching (in clinic and in the hospital) – med students, residents, fellows, observers</a:t>
            </a:r>
          </a:p>
          <a:p>
            <a:r>
              <a:rPr lang="en-US" sz="2000" dirty="0"/>
              <a:t>Didactic lectures</a:t>
            </a:r>
          </a:p>
          <a:p>
            <a:r>
              <a:rPr lang="en-US" sz="2000" dirty="0"/>
              <a:t>Advising (med students, residents, fellows, new faculty)</a:t>
            </a:r>
          </a:p>
          <a:p>
            <a:r>
              <a:rPr lang="en-US" sz="2000" dirty="0"/>
              <a:t>Fellowship</a:t>
            </a:r>
          </a:p>
          <a:p>
            <a:r>
              <a:rPr lang="en-US" sz="2000" dirty="0"/>
              <a:t>Educating patients </a:t>
            </a:r>
          </a:p>
          <a:p>
            <a:endParaRPr lang="en-US" sz="2000" dirty="0"/>
          </a:p>
          <a:p>
            <a:endParaRPr lang="en-US" sz="2000" dirty="0"/>
          </a:p>
        </p:txBody>
      </p:sp>
      <p:pic>
        <p:nvPicPr>
          <p:cNvPr id="5" name="Content Placeholder 4" descr="A child in a white coat standing in front of a whiteboard&#10;&#10;AI-generated content may be incorrect.">
            <a:extLst>
              <a:ext uri="{FF2B5EF4-FFF2-40B4-BE49-F238E27FC236}">
                <a16:creationId xmlns:a16="http://schemas.microsoft.com/office/drawing/2014/main" id="{A310353E-06AF-D687-66D9-E74931EE8069}"/>
              </a:ext>
            </a:extLst>
          </p:cNvPr>
          <p:cNvPicPr>
            <a:picLocks noChangeAspect="1"/>
          </p:cNvPicPr>
          <p:nvPr/>
        </p:nvPicPr>
        <p:blipFill>
          <a:blip r:embed="rId2"/>
          <a:srcRect l="20781"/>
          <a:stretch>
            <a:fillRect/>
          </a:stretch>
        </p:blipFill>
        <p:spPr>
          <a:xfrm>
            <a:off x="4933160"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Tree>
    <p:extLst>
      <p:ext uri="{BB962C8B-B14F-4D97-AF65-F5344CB8AC3E}">
        <p14:creationId xmlns:p14="http://schemas.microsoft.com/office/powerpoint/2010/main" val="13343944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10230</TotalTime>
  <Words>649</Words>
  <Application>Microsoft Macintosh PowerPoint</Application>
  <PresentationFormat>Widescreen</PresentationFormat>
  <Paragraphs>111</Paragraphs>
  <Slides>15</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Aptos</vt:lpstr>
      <vt:lpstr>Aptos Display</vt:lpstr>
      <vt:lpstr>Arial</vt:lpstr>
      <vt:lpstr>Office Theme</vt:lpstr>
      <vt:lpstr>An Imperfect Science: Bridging the Gap</vt:lpstr>
      <vt:lpstr>PowerPoint Presentation</vt:lpstr>
      <vt:lpstr>Making the invisible visible</vt:lpstr>
      <vt:lpstr>Path to academic medicine</vt:lpstr>
      <vt:lpstr>About me</vt:lpstr>
      <vt:lpstr>What’s different about academic medicine?</vt:lpstr>
      <vt:lpstr>It’s a team sport</vt:lpstr>
      <vt:lpstr>Clinical care</vt:lpstr>
      <vt:lpstr>Education – see one, do one, teach one</vt:lpstr>
      <vt:lpstr>Scholarship</vt:lpstr>
      <vt:lpstr>And what about all the other stuff?</vt:lpstr>
      <vt:lpstr>A typical day?</vt:lpstr>
      <vt:lpstr>Who do I work for?</vt:lpstr>
      <vt:lpstr>Instabilities in academic medicine</vt:lpstr>
      <vt:lpstr>At the end of the 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McKie, Kathleen01</dc:creator>
  <cp:lastModifiedBy>McKie, Kathleen01</cp:lastModifiedBy>
  <cp:revision>161</cp:revision>
  <dcterms:created xsi:type="dcterms:W3CDTF">2026-01-15T20:52:05Z</dcterms:created>
  <dcterms:modified xsi:type="dcterms:W3CDTF">2026-01-29T21:02:23Z</dcterms:modified>
</cp:coreProperties>
</file>